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4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9" r:id="rId2"/>
    <p:sldMasterId id="2147483667" r:id="rId3"/>
  </p:sldMasterIdLst>
  <p:notesMasterIdLst>
    <p:notesMasterId r:id="rId62"/>
  </p:notesMasterIdLst>
  <p:sldIdLst>
    <p:sldId id="256" r:id="rId4"/>
    <p:sldId id="261" r:id="rId5"/>
    <p:sldId id="257" r:id="rId6"/>
    <p:sldId id="498" r:id="rId7"/>
    <p:sldId id="464" r:id="rId8"/>
    <p:sldId id="465" r:id="rId9"/>
    <p:sldId id="272" r:id="rId10"/>
    <p:sldId id="497" r:id="rId11"/>
    <p:sldId id="468" r:id="rId12"/>
    <p:sldId id="499" r:id="rId13"/>
    <p:sldId id="509" r:id="rId14"/>
    <p:sldId id="473" r:id="rId15"/>
    <p:sldId id="500" r:id="rId16"/>
    <p:sldId id="501" r:id="rId17"/>
    <p:sldId id="504" r:id="rId18"/>
    <p:sldId id="503" r:id="rId19"/>
    <p:sldId id="502" r:id="rId20"/>
    <p:sldId id="505" r:id="rId21"/>
    <p:sldId id="476" r:id="rId22"/>
    <p:sldId id="489" r:id="rId23"/>
    <p:sldId id="508" r:id="rId24"/>
    <p:sldId id="507" r:id="rId25"/>
    <p:sldId id="519" r:id="rId26"/>
    <p:sldId id="513" r:id="rId27"/>
    <p:sldId id="517" r:id="rId28"/>
    <p:sldId id="518" r:id="rId29"/>
    <p:sldId id="520" r:id="rId30"/>
    <p:sldId id="510" r:id="rId31"/>
    <p:sldId id="511" r:id="rId32"/>
    <p:sldId id="512" r:id="rId33"/>
    <p:sldId id="515" r:id="rId34"/>
    <p:sldId id="280" r:id="rId35"/>
    <p:sldId id="514" r:id="rId36"/>
    <p:sldId id="522" r:id="rId37"/>
    <p:sldId id="523" r:id="rId38"/>
    <p:sldId id="266" r:id="rId39"/>
    <p:sldId id="427" r:id="rId40"/>
    <p:sldId id="526" r:id="rId41"/>
    <p:sldId id="528" r:id="rId42"/>
    <p:sldId id="529" r:id="rId43"/>
    <p:sldId id="533" r:id="rId44"/>
    <p:sldId id="521" r:id="rId45"/>
    <p:sldId id="524" r:id="rId46"/>
    <p:sldId id="268" r:id="rId47"/>
    <p:sldId id="479" r:id="rId48"/>
    <p:sldId id="284" r:id="rId49"/>
    <p:sldId id="527" r:id="rId50"/>
    <p:sldId id="273" r:id="rId51"/>
    <p:sldId id="484" r:id="rId52"/>
    <p:sldId id="516" r:id="rId53"/>
    <p:sldId id="525" r:id="rId54"/>
    <p:sldId id="534" r:id="rId55"/>
    <p:sldId id="530" r:id="rId56"/>
    <p:sldId id="531" r:id="rId57"/>
    <p:sldId id="532" r:id="rId58"/>
    <p:sldId id="274" r:id="rId59"/>
    <p:sldId id="471" r:id="rId60"/>
    <p:sldId id="477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r Sharpe" initials="" lastIdx="2" clrIdx="0"/>
  <p:cmAuthor id="2" name="Annick Dewald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11" autoAdjust="0"/>
    <p:restoredTop sz="86962" autoAdjust="0"/>
  </p:normalViewPr>
  <p:slideViewPr>
    <p:cSldViewPr snapToGrid="0">
      <p:cViewPr varScale="1">
        <p:scale>
          <a:sx n="64" d="100"/>
          <a:sy n="64" d="100"/>
        </p:scale>
        <p:origin x="1694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commentAuthors" Target="commentAuthor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theme" Target="theme/theme1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0.png"/><Relationship Id="rId1" Type="http://schemas.openxmlformats.org/officeDocument/2006/relationships/image" Target="../media/image39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ECA2BE-D4C9-42B4-A396-BE8C57612BF4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DDC3624-5F8F-49C3-8E74-1A48B0996098}">
      <dgm:prSet phldrT="[Text]"/>
      <dgm:spPr/>
      <dgm:t>
        <a:bodyPr/>
        <a:lstStyle/>
        <a:p>
          <a:r>
            <a:rPr lang="en-US" dirty="0"/>
            <a:t>01</a:t>
          </a:r>
        </a:p>
      </dgm:t>
    </dgm:pt>
    <dgm:pt modelId="{8941EF3D-C486-4261-AE64-95DA6C6D3B6B}" type="parTrans" cxnId="{CFC65BCA-CD7E-4FF7-AAC3-8C7779220BA0}">
      <dgm:prSet/>
      <dgm:spPr/>
      <dgm:t>
        <a:bodyPr/>
        <a:lstStyle/>
        <a:p>
          <a:endParaRPr lang="en-US"/>
        </a:p>
      </dgm:t>
    </dgm:pt>
    <dgm:pt modelId="{4E07AF81-A4EF-4FDD-92DD-C4A770832EC4}" type="sibTrans" cxnId="{CFC65BCA-CD7E-4FF7-AAC3-8C7779220BA0}">
      <dgm:prSet/>
      <dgm:spPr/>
      <dgm:t>
        <a:bodyPr/>
        <a:lstStyle/>
        <a:p>
          <a:endParaRPr lang="en-US"/>
        </a:p>
      </dgm:t>
    </dgm:pt>
    <dgm:pt modelId="{1A43BA60-9B7C-49C9-8480-B734F2F59123}">
      <dgm:prSet phldrT="[Text]"/>
      <dgm:spPr/>
      <dgm:t>
        <a:bodyPr/>
        <a:lstStyle/>
        <a:p>
          <a:r>
            <a:rPr lang="en-US" dirty="0"/>
            <a:t>Motivations and challenges for aircraft design optimization</a:t>
          </a:r>
          <a:br>
            <a:rPr lang="en-US" dirty="0"/>
          </a:br>
          <a:r>
            <a:rPr lang="en-US" dirty="0"/>
            <a:t>(10 min.)</a:t>
          </a:r>
        </a:p>
      </dgm:t>
    </dgm:pt>
    <dgm:pt modelId="{1D6406FF-1362-4140-9B86-99B33610CE62}" type="parTrans" cxnId="{7F9B8AFB-AC41-4580-B717-BCFE6FF0C267}">
      <dgm:prSet/>
      <dgm:spPr/>
      <dgm:t>
        <a:bodyPr/>
        <a:lstStyle/>
        <a:p>
          <a:endParaRPr lang="en-US"/>
        </a:p>
      </dgm:t>
    </dgm:pt>
    <dgm:pt modelId="{E152A388-B989-4292-8876-901F3F9D52C4}" type="sibTrans" cxnId="{7F9B8AFB-AC41-4580-B717-BCFE6FF0C267}">
      <dgm:prSet/>
      <dgm:spPr/>
      <dgm:t>
        <a:bodyPr/>
        <a:lstStyle/>
        <a:p>
          <a:endParaRPr lang="en-US"/>
        </a:p>
      </dgm:t>
    </dgm:pt>
    <dgm:pt modelId="{13DD960F-F5A1-4AFB-B544-63C84F93DB59}">
      <dgm:prSet phldrT="[Text]"/>
      <dgm:spPr/>
      <dgm:t>
        <a:bodyPr/>
        <a:lstStyle/>
        <a:p>
          <a:r>
            <a:rPr lang="en-US" dirty="0"/>
            <a:t>02</a:t>
          </a:r>
        </a:p>
      </dgm:t>
    </dgm:pt>
    <dgm:pt modelId="{6464C8BE-F08C-45D8-AE3A-22D9D397066D}" type="parTrans" cxnId="{00543EAF-489D-4257-9C61-7C508FC6A5D5}">
      <dgm:prSet/>
      <dgm:spPr/>
      <dgm:t>
        <a:bodyPr/>
        <a:lstStyle/>
        <a:p>
          <a:endParaRPr lang="en-US"/>
        </a:p>
      </dgm:t>
    </dgm:pt>
    <dgm:pt modelId="{DC28CE47-9BEB-4876-A74D-A1E001E9AA16}" type="sibTrans" cxnId="{00543EAF-489D-4257-9C61-7C508FC6A5D5}">
      <dgm:prSet/>
      <dgm:spPr/>
      <dgm:t>
        <a:bodyPr/>
        <a:lstStyle/>
        <a:p>
          <a:endParaRPr lang="en-US"/>
        </a:p>
      </dgm:t>
    </dgm:pt>
    <dgm:pt modelId="{30E0D152-C907-4435-8F8B-4CB880745468}">
      <dgm:prSet phldrT="[Text]"/>
      <dgm:spPr/>
      <dgm:t>
        <a:bodyPr/>
        <a:lstStyle/>
        <a:p>
          <a:r>
            <a:rPr lang="en-US" dirty="0" err="1"/>
            <a:t>AeroSandbox</a:t>
          </a:r>
          <a:r>
            <a:rPr lang="en-US" dirty="0"/>
            <a:t>: a new design framework</a:t>
          </a:r>
          <a:br>
            <a:rPr lang="en-US" dirty="0"/>
          </a:br>
          <a:r>
            <a:rPr lang="en-US" dirty="0"/>
            <a:t>(20 min.)</a:t>
          </a:r>
        </a:p>
      </dgm:t>
    </dgm:pt>
    <dgm:pt modelId="{F02760F8-267F-41DF-960E-1CFC3D39CABA}" type="parTrans" cxnId="{66EE1EED-2AC9-49DE-8A4C-6D6E4EE820AA}">
      <dgm:prSet/>
      <dgm:spPr/>
      <dgm:t>
        <a:bodyPr/>
        <a:lstStyle/>
        <a:p>
          <a:endParaRPr lang="en-US"/>
        </a:p>
      </dgm:t>
    </dgm:pt>
    <dgm:pt modelId="{579F0158-71C7-4C61-93B9-B1122E6E47EE}" type="sibTrans" cxnId="{66EE1EED-2AC9-49DE-8A4C-6D6E4EE820AA}">
      <dgm:prSet/>
      <dgm:spPr/>
      <dgm:t>
        <a:bodyPr/>
        <a:lstStyle/>
        <a:p>
          <a:endParaRPr lang="en-US"/>
        </a:p>
      </dgm:t>
    </dgm:pt>
    <dgm:pt modelId="{A62C22E5-2999-467A-A68A-998FF61677BB}">
      <dgm:prSet phldrT="[Text]"/>
      <dgm:spPr/>
      <dgm:t>
        <a:bodyPr/>
        <a:lstStyle/>
        <a:p>
          <a:r>
            <a:rPr lang="en-US" dirty="0"/>
            <a:t>03</a:t>
          </a:r>
        </a:p>
      </dgm:t>
    </dgm:pt>
    <dgm:pt modelId="{1EE39C05-5290-4703-A60F-E0C66C9B6E68}" type="parTrans" cxnId="{B7EC7954-9F5A-4E5E-BA67-E3FF344B01C6}">
      <dgm:prSet/>
      <dgm:spPr/>
      <dgm:t>
        <a:bodyPr/>
        <a:lstStyle/>
        <a:p>
          <a:endParaRPr lang="en-US"/>
        </a:p>
      </dgm:t>
    </dgm:pt>
    <dgm:pt modelId="{BD3204F2-69CE-4540-AF54-A80AC710D770}" type="sibTrans" cxnId="{B7EC7954-9F5A-4E5E-BA67-E3FF344B01C6}">
      <dgm:prSet/>
      <dgm:spPr/>
      <dgm:t>
        <a:bodyPr/>
        <a:lstStyle/>
        <a:p>
          <a:endParaRPr lang="en-US"/>
        </a:p>
      </dgm:t>
    </dgm:pt>
    <dgm:pt modelId="{902024E7-091C-4362-AA0A-0B9D838FF695}">
      <dgm:prSet phldrT="[Text]"/>
      <dgm:spPr/>
      <dgm:t>
        <a:bodyPr/>
        <a:lstStyle/>
        <a:p>
          <a:r>
            <a:rPr lang="en-US" dirty="0"/>
            <a:t>Applications and case studies</a:t>
          </a:r>
          <a:br>
            <a:rPr lang="en-US" dirty="0"/>
          </a:br>
          <a:r>
            <a:rPr lang="en-US" dirty="0"/>
            <a:t>(20 min.)</a:t>
          </a:r>
        </a:p>
      </dgm:t>
    </dgm:pt>
    <dgm:pt modelId="{F6035793-88C4-465A-B2B8-258089F8422A}" type="parTrans" cxnId="{4818D30C-D553-4476-85DE-5E3AE7C286CA}">
      <dgm:prSet/>
      <dgm:spPr/>
      <dgm:t>
        <a:bodyPr/>
        <a:lstStyle/>
        <a:p>
          <a:endParaRPr lang="en-US"/>
        </a:p>
      </dgm:t>
    </dgm:pt>
    <dgm:pt modelId="{DA2EB4E9-60FF-4CF4-88D6-5F311107F069}" type="sibTrans" cxnId="{4818D30C-D553-4476-85DE-5E3AE7C286CA}">
      <dgm:prSet/>
      <dgm:spPr/>
      <dgm:t>
        <a:bodyPr/>
        <a:lstStyle/>
        <a:p>
          <a:endParaRPr lang="en-US"/>
        </a:p>
      </dgm:t>
    </dgm:pt>
    <dgm:pt modelId="{088FA3F1-0F63-43F4-9EAA-24CA88742D6A}" type="pres">
      <dgm:prSet presAssocID="{11ECA2BE-D4C9-42B4-A396-BE8C57612BF4}" presName="vert0" presStyleCnt="0">
        <dgm:presLayoutVars>
          <dgm:dir/>
          <dgm:animOne val="branch"/>
          <dgm:animLvl val="lvl"/>
        </dgm:presLayoutVars>
      </dgm:prSet>
      <dgm:spPr/>
    </dgm:pt>
    <dgm:pt modelId="{231677B4-A3E1-4649-B6C5-F4473C42113F}" type="pres">
      <dgm:prSet presAssocID="{4DDC3624-5F8F-49C3-8E74-1A48B0996098}" presName="thickLine" presStyleLbl="alignNode1" presStyleIdx="0" presStyleCnt="3"/>
      <dgm:spPr/>
    </dgm:pt>
    <dgm:pt modelId="{381D1B90-F64A-4A74-834D-E6305AC66988}" type="pres">
      <dgm:prSet presAssocID="{4DDC3624-5F8F-49C3-8E74-1A48B0996098}" presName="horz1" presStyleCnt="0"/>
      <dgm:spPr/>
    </dgm:pt>
    <dgm:pt modelId="{49016ED4-1FDE-4958-A998-CF442CA7215C}" type="pres">
      <dgm:prSet presAssocID="{4DDC3624-5F8F-49C3-8E74-1A48B0996098}" presName="tx1" presStyleLbl="revTx" presStyleIdx="0" presStyleCnt="6"/>
      <dgm:spPr/>
    </dgm:pt>
    <dgm:pt modelId="{FE650C85-2CA3-4E92-984B-5C25EA4246CE}" type="pres">
      <dgm:prSet presAssocID="{4DDC3624-5F8F-49C3-8E74-1A48B0996098}" presName="vert1" presStyleCnt="0"/>
      <dgm:spPr/>
    </dgm:pt>
    <dgm:pt modelId="{43512A7C-CB5E-4A64-A407-7A01AF05E226}" type="pres">
      <dgm:prSet presAssocID="{1A43BA60-9B7C-49C9-8480-B734F2F59123}" presName="vertSpace2a" presStyleCnt="0"/>
      <dgm:spPr/>
    </dgm:pt>
    <dgm:pt modelId="{F16E7AF5-72EE-491D-90BA-6A9F0A546762}" type="pres">
      <dgm:prSet presAssocID="{1A43BA60-9B7C-49C9-8480-B734F2F59123}" presName="horz2" presStyleCnt="0"/>
      <dgm:spPr/>
    </dgm:pt>
    <dgm:pt modelId="{E91A555A-1503-4D40-96A3-D0868C63149C}" type="pres">
      <dgm:prSet presAssocID="{1A43BA60-9B7C-49C9-8480-B734F2F59123}" presName="horzSpace2" presStyleCnt="0"/>
      <dgm:spPr/>
    </dgm:pt>
    <dgm:pt modelId="{F3D7E8CE-F297-41AD-97CE-55B162EA8729}" type="pres">
      <dgm:prSet presAssocID="{1A43BA60-9B7C-49C9-8480-B734F2F59123}" presName="tx2" presStyleLbl="revTx" presStyleIdx="1" presStyleCnt="6"/>
      <dgm:spPr/>
    </dgm:pt>
    <dgm:pt modelId="{75AD8DE2-4442-4F4A-A99F-7718B5A8A632}" type="pres">
      <dgm:prSet presAssocID="{1A43BA60-9B7C-49C9-8480-B734F2F59123}" presName="vert2" presStyleCnt="0"/>
      <dgm:spPr/>
    </dgm:pt>
    <dgm:pt modelId="{83EE047A-079D-472D-BD89-EC38719A056E}" type="pres">
      <dgm:prSet presAssocID="{1A43BA60-9B7C-49C9-8480-B734F2F59123}" presName="thinLine2b" presStyleLbl="callout" presStyleIdx="0" presStyleCnt="3"/>
      <dgm:spPr/>
    </dgm:pt>
    <dgm:pt modelId="{537C156D-FF1E-44A6-A595-33D19EF86F3A}" type="pres">
      <dgm:prSet presAssocID="{1A43BA60-9B7C-49C9-8480-B734F2F59123}" presName="vertSpace2b" presStyleCnt="0"/>
      <dgm:spPr/>
    </dgm:pt>
    <dgm:pt modelId="{BBA5C941-49AF-4CF5-A673-E9A28363457F}" type="pres">
      <dgm:prSet presAssocID="{13DD960F-F5A1-4AFB-B544-63C84F93DB59}" presName="thickLine" presStyleLbl="alignNode1" presStyleIdx="1" presStyleCnt="3"/>
      <dgm:spPr/>
    </dgm:pt>
    <dgm:pt modelId="{1A23F13A-E84C-4D7D-8C57-154C256B152E}" type="pres">
      <dgm:prSet presAssocID="{13DD960F-F5A1-4AFB-B544-63C84F93DB59}" presName="horz1" presStyleCnt="0"/>
      <dgm:spPr/>
    </dgm:pt>
    <dgm:pt modelId="{3DB57C31-69FB-4A98-8D8A-5EB4ABCC3734}" type="pres">
      <dgm:prSet presAssocID="{13DD960F-F5A1-4AFB-B544-63C84F93DB59}" presName="tx1" presStyleLbl="revTx" presStyleIdx="2" presStyleCnt="6"/>
      <dgm:spPr/>
    </dgm:pt>
    <dgm:pt modelId="{906059FA-300A-4ED9-B335-D43AB9BBFF9E}" type="pres">
      <dgm:prSet presAssocID="{13DD960F-F5A1-4AFB-B544-63C84F93DB59}" presName="vert1" presStyleCnt="0"/>
      <dgm:spPr/>
    </dgm:pt>
    <dgm:pt modelId="{5D1CD5D6-3274-47BD-9EA2-093068BEE9EE}" type="pres">
      <dgm:prSet presAssocID="{30E0D152-C907-4435-8F8B-4CB880745468}" presName="vertSpace2a" presStyleCnt="0"/>
      <dgm:spPr/>
    </dgm:pt>
    <dgm:pt modelId="{4777B62A-EEB7-4358-B04D-DB82D6368870}" type="pres">
      <dgm:prSet presAssocID="{30E0D152-C907-4435-8F8B-4CB880745468}" presName="horz2" presStyleCnt="0"/>
      <dgm:spPr/>
    </dgm:pt>
    <dgm:pt modelId="{B24B189F-1B97-4E6D-8E4F-7CB03F15D0AF}" type="pres">
      <dgm:prSet presAssocID="{30E0D152-C907-4435-8F8B-4CB880745468}" presName="horzSpace2" presStyleCnt="0"/>
      <dgm:spPr/>
    </dgm:pt>
    <dgm:pt modelId="{B2DED4A8-E094-4492-8C16-82D9BC590BC8}" type="pres">
      <dgm:prSet presAssocID="{30E0D152-C907-4435-8F8B-4CB880745468}" presName="tx2" presStyleLbl="revTx" presStyleIdx="3" presStyleCnt="6"/>
      <dgm:spPr/>
    </dgm:pt>
    <dgm:pt modelId="{F90F53F3-4175-43E5-92EE-12F235F42745}" type="pres">
      <dgm:prSet presAssocID="{30E0D152-C907-4435-8F8B-4CB880745468}" presName="vert2" presStyleCnt="0"/>
      <dgm:spPr/>
    </dgm:pt>
    <dgm:pt modelId="{9ABAB0FF-5D8D-4961-9893-8EBCD9307AB6}" type="pres">
      <dgm:prSet presAssocID="{30E0D152-C907-4435-8F8B-4CB880745468}" presName="thinLine2b" presStyleLbl="callout" presStyleIdx="1" presStyleCnt="3"/>
      <dgm:spPr/>
    </dgm:pt>
    <dgm:pt modelId="{016C1ABE-9759-4C21-8E57-BA8C4DA02C3E}" type="pres">
      <dgm:prSet presAssocID="{30E0D152-C907-4435-8F8B-4CB880745468}" presName="vertSpace2b" presStyleCnt="0"/>
      <dgm:spPr/>
    </dgm:pt>
    <dgm:pt modelId="{144A0C29-74DB-4180-8773-4259A59C2172}" type="pres">
      <dgm:prSet presAssocID="{A62C22E5-2999-467A-A68A-998FF61677BB}" presName="thickLine" presStyleLbl="alignNode1" presStyleIdx="2" presStyleCnt="3"/>
      <dgm:spPr/>
    </dgm:pt>
    <dgm:pt modelId="{0732C95D-F4A8-49D4-A6B4-998E757E632E}" type="pres">
      <dgm:prSet presAssocID="{A62C22E5-2999-467A-A68A-998FF61677BB}" presName="horz1" presStyleCnt="0"/>
      <dgm:spPr/>
    </dgm:pt>
    <dgm:pt modelId="{5C6E64F8-21EF-4E0E-9290-ACF12132CFEA}" type="pres">
      <dgm:prSet presAssocID="{A62C22E5-2999-467A-A68A-998FF61677BB}" presName="tx1" presStyleLbl="revTx" presStyleIdx="4" presStyleCnt="6"/>
      <dgm:spPr/>
    </dgm:pt>
    <dgm:pt modelId="{BC2DA866-0E57-443A-9AE0-5D444FDCBDFF}" type="pres">
      <dgm:prSet presAssocID="{A62C22E5-2999-467A-A68A-998FF61677BB}" presName="vert1" presStyleCnt="0"/>
      <dgm:spPr/>
    </dgm:pt>
    <dgm:pt modelId="{EA34DB12-738C-486E-8E09-814472206175}" type="pres">
      <dgm:prSet presAssocID="{902024E7-091C-4362-AA0A-0B9D838FF695}" presName="vertSpace2a" presStyleCnt="0"/>
      <dgm:spPr/>
    </dgm:pt>
    <dgm:pt modelId="{93DFB9B9-D239-4C02-A76C-3B9C31585D42}" type="pres">
      <dgm:prSet presAssocID="{902024E7-091C-4362-AA0A-0B9D838FF695}" presName="horz2" presStyleCnt="0"/>
      <dgm:spPr/>
    </dgm:pt>
    <dgm:pt modelId="{1FD5A839-4A3E-46A6-B5A5-AFF7A147465C}" type="pres">
      <dgm:prSet presAssocID="{902024E7-091C-4362-AA0A-0B9D838FF695}" presName="horzSpace2" presStyleCnt="0"/>
      <dgm:spPr/>
    </dgm:pt>
    <dgm:pt modelId="{B3E51991-D536-4646-A50C-D88637FA4472}" type="pres">
      <dgm:prSet presAssocID="{902024E7-091C-4362-AA0A-0B9D838FF695}" presName="tx2" presStyleLbl="revTx" presStyleIdx="5" presStyleCnt="6"/>
      <dgm:spPr/>
    </dgm:pt>
    <dgm:pt modelId="{93E99743-CEB5-402F-89A2-4FB00E6D65EA}" type="pres">
      <dgm:prSet presAssocID="{902024E7-091C-4362-AA0A-0B9D838FF695}" presName="vert2" presStyleCnt="0"/>
      <dgm:spPr/>
    </dgm:pt>
    <dgm:pt modelId="{4BF863CD-AA7F-4A64-A784-642BCD0D93B6}" type="pres">
      <dgm:prSet presAssocID="{902024E7-091C-4362-AA0A-0B9D838FF695}" presName="thinLine2b" presStyleLbl="callout" presStyleIdx="2" presStyleCnt="3"/>
      <dgm:spPr/>
    </dgm:pt>
    <dgm:pt modelId="{F3D40A67-3610-4559-A407-2B1BEA418A1D}" type="pres">
      <dgm:prSet presAssocID="{902024E7-091C-4362-AA0A-0B9D838FF695}" presName="vertSpace2b" presStyleCnt="0"/>
      <dgm:spPr/>
    </dgm:pt>
  </dgm:ptLst>
  <dgm:cxnLst>
    <dgm:cxn modelId="{4818D30C-D553-4476-85DE-5E3AE7C286CA}" srcId="{A62C22E5-2999-467A-A68A-998FF61677BB}" destId="{902024E7-091C-4362-AA0A-0B9D838FF695}" srcOrd="0" destOrd="0" parTransId="{F6035793-88C4-465A-B2B8-258089F8422A}" sibTransId="{DA2EB4E9-60FF-4CF4-88D6-5F311107F069}"/>
    <dgm:cxn modelId="{C8472622-C0E3-41DB-B4A0-FF799D3FCBE9}" type="presOf" srcId="{4DDC3624-5F8F-49C3-8E74-1A48B0996098}" destId="{49016ED4-1FDE-4958-A998-CF442CA7215C}" srcOrd="0" destOrd="0" presId="urn:microsoft.com/office/officeart/2008/layout/LinedList"/>
    <dgm:cxn modelId="{CD397A35-C9C4-46C4-B2B3-627CC0E2AFB2}" type="presOf" srcId="{902024E7-091C-4362-AA0A-0B9D838FF695}" destId="{B3E51991-D536-4646-A50C-D88637FA4472}" srcOrd="0" destOrd="0" presId="urn:microsoft.com/office/officeart/2008/layout/LinedList"/>
    <dgm:cxn modelId="{B7EC7954-9F5A-4E5E-BA67-E3FF344B01C6}" srcId="{11ECA2BE-D4C9-42B4-A396-BE8C57612BF4}" destId="{A62C22E5-2999-467A-A68A-998FF61677BB}" srcOrd="2" destOrd="0" parTransId="{1EE39C05-5290-4703-A60F-E0C66C9B6E68}" sibTransId="{BD3204F2-69CE-4540-AF54-A80AC710D770}"/>
    <dgm:cxn modelId="{00543EAF-489D-4257-9C61-7C508FC6A5D5}" srcId="{11ECA2BE-D4C9-42B4-A396-BE8C57612BF4}" destId="{13DD960F-F5A1-4AFB-B544-63C84F93DB59}" srcOrd="1" destOrd="0" parTransId="{6464C8BE-F08C-45D8-AE3A-22D9D397066D}" sibTransId="{DC28CE47-9BEB-4876-A74D-A1E001E9AA16}"/>
    <dgm:cxn modelId="{CFC65BCA-CD7E-4FF7-AAC3-8C7779220BA0}" srcId="{11ECA2BE-D4C9-42B4-A396-BE8C57612BF4}" destId="{4DDC3624-5F8F-49C3-8E74-1A48B0996098}" srcOrd="0" destOrd="0" parTransId="{8941EF3D-C486-4261-AE64-95DA6C6D3B6B}" sibTransId="{4E07AF81-A4EF-4FDD-92DD-C4A770832EC4}"/>
    <dgm:cxn modelId="{ACD0FEDF-9A25-4B8A-987F-1223DFC1A0A0}" type="presOf" srcId="{30E0D152-C907-4435-8F8B-4CB880745468}" destId="{B2DED4A8-E094-4492-8C16-82D9BC590BC8}" srcOrd="0" destOrd="0" presId="urn:microsoft.com/office/officeart/2008/layout/LinedList"/>
    <dgm:cxn modelId="{2D373DE0-A40A-4CB2-8050-E4C7CE383AA7}" type="presOf" srcId="{1A43BA60-9B7C-49C9-8480-B734F2F59123}" destId="{F3D7E8CE-F297-41AD-97CE-55B162EA8729}" srcOrd="0" destOrd="0" presId="urn:microsoft.com/office/officeart/2008/layout/LinedList"/>
    <dgm:cxn modelId="{5E5FDFE9-C607-4C75-A4FA-9801CBEA9B67}" type="presOf" srcId="{13DD960F-F5A1-4AFB-B544-63C84F93DB59}" destId="{3DB57C31-69FB-4A98-8D8A-5EB4ABCC3734}" srcOrd="0" destOrd="0" presId="urn:microsoft.com/office/officeart/2008/layout/LinedList"/>
    <dgm:cxn modelId="{66EE1EED-2AC9-49DE-8A4C-6D6E4EE820AA}" srcId="{13DD960F-F5A1-4AFB-B544-63C84F93DB59}" destId="{30E0D152-C907-4435-8F8B-4CB880745468}" srcOrd="0" destOrd="0" parTransId="{F02760F8-267F-41DF-960E-1CFC3D39CABA}" sibTransId="{579F0158-71C7-4C61-93B9-B1122E6E47EE}"/>
    <dgm:cxn modelId="{F6D32FEF-A862-4906-83F5-3528CFEFC4B0}" type="presOf" srcId="{11ECA2BE-D4C9-42B4-A396-BE8C57612BF4}" destId="{088FA3F1-0F63-43F4-9EAA-24CA88742D6A}" srcOrd="0" destOrd="0" presId="urn:microsoft.com/office/officeart/2008/layout/LinedList"/>
    <dgm:cxn modelId="{6A3C46F2-B23A-4186-9948-5148136AF2FD}" type="presOf" srcId="{A62C22E5-2999-467A-A68A-998FF61677BB}" destId="{5C6E64F8-21EF-4E0E-9290-ACF12132CFEA}" srcOrd="0" destOrd="0" presId="urn:microsoft.com/office/officeart/2008/layout/LinedList"/>
    <dgm:cxn modelId="{7F9B8AFB-AC41-4580-B717-BCFE6FF0C267}" srcId="{4DDC3624-5F8F-49C3-8E74-1A48B0996098}" destId="{1A43BA60-9B7C-49C9-8480-B734F2F59123}" srcOrd="0" destOrd="0" parTransId="{1D6406FF-1362-4140-9B86-99B33610CE62}" sibTransId="{E152A388-B989-4292-8876-901F3F9D52C4}"/>
    <dgm:cxn modelId="{A3A5DAC9-1A37-421A-8500-856562A8D5DF}" type="presParOf" srcId="{088FA3F1-0F63-43F4-9EAA-24CA88742D6A}" destId="{231677B4-A3E1-4649-B6C5-F4473C42113F}" srcOrd="0" destOrd="0" presId="urn:microsoft.com/office/officeart/2008/layout/LinedList"/>
    <dgm:cxn modelId="{2DD9877F-0436-4190-AE8C-B0A226F5BA31}" type="presParOf" srcId="{088FA3F1-0F63-43F4-9EAA-24CA88742D6A}" destId="{381D1B90-F64A-4A74-834D-E6305AC66988}" srcOrd="1" destOrd="0" presId="urn:microsoft.com/office/officeart/2008/layout/LinedList"/>
    <dgm:cxn modelId="{C2E4BCCD-1491-48E4-940C-9D140C4F209A}" type="presParOf" srcId="{381D1B90-F64A-4A74-834D-E6305AC66988}" destId="{49016ED4-1FDE-4958-A998-CF442CA7215C}" srcOrd="0" destOrd="0" presId="urn:microsoft.com/office/officeart/2008/layout/LinedList"/>
    <dgm:cxn modelId="{D4B71DE6-2A35-4308-A8B2-7E6E7A7D56C2}" type="presParOf" srcId="{381D1B90-F64A-4A74-834D-E6305AC66988}" destId="{FE650C85-2CA3-4E92-984B-5C25EA4246CE}" srcOrd="1" destOrd="0" presId="urn:microsoft.com/office/officeart/2008/layout/LinedList"/>
    <dgm:cxn modelId="{8A7CD4B9-4FD7-401B-8312-4202F8A3F3FC}" type="presParOf" srcId="{FE650C85-2CA3-4E92-984B-5C25EA4246CE}" destId="{43512A7C-CB5E-4A64-A407-7A01AF05E226}" srcOrd="0" destOrd="0" presId="urn:microsoft.com/office/officeart/2008/layout/LinedList"/>
    <dgm:cxn modelId="{2EFB84EC-DA78-42F4-B8D1-24E6D5296C9E}" type="presParOf" srcId="{FE650C85-2CA3-4E92-984B-5C25EA4246CE}" destId="{F16E7AF5-72EE-491D-90BA-6A9F0A546762}" srcOrd="1" destOrd="0" presId="urn:microsoft.com/office/officeart/2008/layout/LinedList"/>
    <dgm:cxn modelId="{543BB747-CD1A-4974-8136-C70C2EB74632}" type="presParOf" srcId="{F16E7AF5-72EE-491D-90BA-6A9F0A546762}" destId="{E91A555A-1503-4D40-96A3-D0868C63149C}" srcOrd="0" destOrd="0" presId="urn:microsoft.com/office/officeart/2008/layout/LinedList"/>
    <dgm:cxn modelId="{D4581A42-7BE7-4B0F-9995-211247C9D012}" type="presParOf" srcId="{F16E7AF5-72EE-491D-90BA-6A9F0A546762}" destId="{F3D7E8CE-F297-41AD-97CE-55B162EA8729}" srcOrd="1" destOrd="0" presId="urn:microsoft.com/office/officeart/2008/layout/LinedList"/>
    <dgm:cxn modelId="{3D57761D-FFF2-4B32-BEAF-F8E9DBEBD10C}" type="presParOf" srcId="{F16E7AF5-72EE-491D-90BA-6A9F0A546762}" destId="{75AD8DE2-4442-4F4A-A99F-7718B5A8A632}" srcOrd="2" destOrd="0" presId="urn:microsoft.com/office/officeart/2008/layout/LinedList"/>
    <dgm:cxn modelId="{383FD0FF-909E-403A-BEC5-D65D15115BAD}" type="presParOf" srcId="{FE650C85-2CA3-4E92-984B-5C25EA4246CE}" destId="{83EE047A-079D-472D-BD89-EC38719A056E}" srcOrd="2" destOrd="0" presId="urn:microsoft.com/office/officeart/2008/layout/LinedList"/>
    <dgm:cxn modelId="{27A9A90D-C062-4D45-951F-C69CF915BED1}" type="presParOf" srcId="{FE650C85-2CA3-4E92-984B-5C25EA4246CE}" destId="{537C156D-FF1E-44A6-A595-33D19EF86F3A}" srcOrd="3" destOrd="0" presId="urn:microsoft.com/office/officeart/2008/layout/LinedList"/>
    <dgm:cxn modelId="{759699E3-0FB0-4FAD-876E-687B14B3D59D}" type="presParOf" srcId="{088FA3F1-0F63-43F4-9EAA-24CA88742D6A}" destId="{BBA5C941-49AF-4CF5-A673-E9A28363457F}" srcOrd="2" destOrd="0" presId="urn:microsoft.com/office/officeart/2008/layout/LinedList"/>
    <dgm:cxn modelId="{C65D2E17-0509-464B-B466-4F0A846CA4D1}" type="presParOf" srcId="{088FA3F1-0F63-43F4-9EAA-24CA88742D6A}" destId="{1A23F13A-E84C-4D7D-8C57-154C256B152E}" srcOrd="3" destOrd="0" presId="urn:microsoft.com/office/officeart/2008/layout/LinedList"/>
    <dgm:cxn modelId="{C301787E-B352-4A49-B88E-7E01FCF827E3}" type="presParOf" srcId="{1A23F13A-E84C-4D7D-8C57-154C256B152E}" destId="{3DB57C31-69FB-4A98-8D8A-5EB4ABCC3734}" srcOrd="0" destOrd="0" presId="urn:microsoft.com/office/officeart/2008/layout/LinedList"/>
    <dgm:cxn modelId="{EF1F01FC-CFCC-4C39-B2EE-E03D88555DE3}" type="presParOf" srcId="{1A23F13A-E84C-4D7D-8C57-154C256B152E}" destId="{906059FA-300A-4ED9-B335-D43AB9BBFF9E}" srcOrd="1" destOrd="0" presId="urn:microsoft.com/office/officeart/2008/layout/LinedList"/>
    <dgm:cxn modelId="{A130D99B-7B8D-4AA0-9E16-7758791E954D}" type="presParOf" srcId="{906059FA-300A-4ED9-B335-D43AB9BBFF9E}" destId="{5D1CD5D6-3274-47BD-9EA2-093068BEE9EE}" srcOrd="0" destOrd="0" presId="urn:microsoft.com/office/officeart/2008/layout/LinedList"/>
    <dgm:cxn modelId="{A5D853C8-109E-49B8-9541-FC81EF06C97D}" type="presParOf" srcId="{906059FA-300A-4ED9-B335-D43AB9BBFF9E}" destId="{4777B62A-EEB7-4358-B04D-DB82D6368870}" srcOrd="1" destOrd="0" presId="urn:microsoft.com/office/officeart/2008/layout/LinedList"/>
    <dgm:cxn modelId="{40B327F2-5587-4F83-8FD8-C81223954974}" type="presParOf" srcId="{4777B62A-EEB7-4358-B04D-DB82D6368870}" destId="{B24B189F-1B97-4E6D-8E4F-7CB03F15D0AF}" srcOrd="0" destOrd="0" presId="urn:microsoft.com/office/officeart/2008/layout/LinedList"/>
    <dgm:cxn modelId="{1E471E2F-B553-4C4F-BED6-A7ED5990D358}" type="presParOf" srcId="{4777B62A-EEB7-4358-B04D-DB82D6368870}" destId="{B2DED4A8-E094-4492-8C16-82D9BC590BC8}" srcOrd="1" destOrd="0" presId="urn:microsoft.com/office/officeart/2008/layout/LinedList"/>
    <dgm:cxn modelId="{1701A9D9-1E6C-4942-8D8E-36FC9B6F58BD}" type="presParOf" srcId="{4777B62A-EEB7-4358-B04D-DB82D6368870}" destId="{F90F53F3-4175-43E5-92EE-12F235F42745}" srcOrd="2" destOrd="0" presId="urn:microsoft.com/office/officeart/2008/layout/LinedList"/>
    <dgm:cxn modelId="{CCBC0227-6291-4291-AC9C-A160A5127513}" type="presParOf" srcId="{906059FA-300A-4ED9-B335-D43AB9BBFF9E}" destId="{9ABAB0FF-5D8D-4961-9893-8EBCD9307AB6}" srcOrd="2" destOrd="0" presId="urn:microsoft.com/office/officeart/2008/layout/LinedList"/>
    <dgm:cxn modelId="{C1E8E634-FB39-4180-BA1A-A699A2D82384}" type="presParOf" srcId="{906059FA-300A-4ED9-B335-D43AB9BBFF9E}" destId="{016C1ABE-9759-4C21-8E57-BA8C4DA02C3E}" srcOrd="3" destOrd="0" presId="urn:microsoft.com/office/officeart/2008/layout/LinedList"/>
    <dgm:cxn modelId="{9E61F02C-8667-48DA-921F-EC3D685BBB08}" type="presParOf" srcId="{088FA3F1-0F63-43F4-9EAA-24CA88742D6A}" destId="{144A0C29-74DB-4180-8773-4259A59C2172}" srcOrd="4" destOrd="0" presId="urn:microsoft.com/office/officeart/2008/layout/LinedList"/>
    <dgm:cxn modelId="{5CCF5989-C307-4692-A17A-92AC0B727B86}" type="presParOf" srcId="{088FA3F1-0F63-43F4-9EAA-24CA88742D6A}" destId="{0732C95D-F4A8-49D4-A6B4-998E757E632E}" srcOrd="5" destOrd="0" presId="urn:microsoft.com/office/officeart/2008/layout/LinedList"/>
    <dgm:cxn modelId="{482C368F-5500-408E-B726-2292684167BE}" type="presParOf" srcId="{0732C95D-F4A8-49D4-A6B4-998E757E632E}" destId="{5C6E64F8-21EF-4E0E-9290-ACF12132CFEA}" srcOrd="0" destOrd="0" presId="urn:microsoft.com/office/officeart/2008/layout/LinedList"/>
    <dgm:cxn modelId="{E4EFD502-BF6F-462B-80CD-B89DBF388659}" type="presParOf" srcId="{0732C95D-F4A8-49D4-A6B4-998E757E632E}" destId="{BC2DA866-0E57-443A-9AE0-5D444FDCBDFF}" srcOrd="1" destOrd="0" presId="urn:microsoft.com/office/officeart/2008/layout/LinedList"/>
    <dgm:cxn modelId="{2002EE70-50E2-4665-8BC3-56CF0E0584A3}" type="presParOf" srcId="{BC2DA866-0E57-443A-9AE0-5D444FDCBDFF}" destId="{EA34DB12-738C-486E-8E09-814472206175}" srcOrd="0" destOrd="0" presId="urn:microsoft.com/office/officeart/2008/layout/LinedList"/>
    <dgm:cxn modelId="{FE00C286-FF9E-4EDC-BE1F-ACB24D4CA862}" type="presParOf" srcId="{BC2DA866-0E57-443A-9AE0-5D444FDCBDFF}" destId="{93DFB9B9-D239-4C02-A76C-3B9C31585D42}" srcOrd="1" destOrd="0" presId="urn:microsoft.com/office/officeart/2008/layout/LinedList"/>
    <dgm:cxn modelId="{D061153A-7BDE-48F8-A51E-62A1B0978B3F}" type="presParOf" srcId="{93DFB9B9-D239-4C02-A76C-3B9C31585D42}" destId="{1FD5A839-4A3E-46A6-B5A5-AFF7A147465C}" srcOrd="0" destOrd="0" presId="urn:microsoft.com/office/officeart/2008/layout/LinedList"/>
    <dgm:cxn modelId="{F6C54BFD-5A50-49B6-B974-25439C350F53}" type="presParOf" srcId="{93DFB9B9-D239-4C02-A76C-3B9C31585D42}" destId="{B3E51991-D536-4646-A50C-D88637FA4472}" srcOrd="1" destOrd="0" presId="urn:microsoft.com/office/officeart/2008/layout/LinedList"/>
    <dgm:cxn modelId="{A75DA3EC-07C6-41CF-A079-1C08031CD226}" type="presParOf" srcId="{93DFB9B9-D239-4C02-A76C-3B9C31585D42}" destId="{93E99743-CEB5-402F-89A2-4FB00E6D65EA}" srcOrd="2" destOrd="0" presId="urn:microsoft.com/office/officeart/2008/layout/LinedList"/>
    <dgm:cxn modelId="{CA191ABB-E5EE-4DAC-B28D-50CD8F6CBCDC}" type="presParOf" srcId="{BC2DA866-0E57-443A-9AE0-5D444FDCBDFF}" destId="{4BF863CD-AA7F-4A64-A784-642BCD0D93B6}" srcOrd="2" destOrd="0" presId="urn:microsoft.com/office/officeart/2008/layout/LinedList"/>
    <dgm:cxn modelId="{13CD56B0-6133-44F9-BC4D-46F67477F4E4}" type="presParOf" srcId="{BC2DA866-0E57-443A-9AE0-5D444FDCBDFF}" destId="{F3D40A67-3610-4559-A407-2B1BEA418A1D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C20D1F-7A9F-4059-8F66-4408A70E5CE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E98D91-7404-4820-8EC9-21F42503CCDE}">
      <dgm:prSet phldrT="[Text]"/>
      <dgm:spPr/>
      <dgm:t>
        <a:bodyPr/>
        <a:lstStyle/>
        <a:p>
          <a:r>
            <a:rPr lang="en-US" dirty="0"/>
            <a:t>Typical Disciplines</a:t>
          </a:r>
        </a:p>
      </dgm:t>
    </dgm:pt>
    <dgm:pt modelId="{A0BF9B9E-A25E-42BF-BB48-7702AF7ED19B}" type="parTrans" cxnId="{C0418AE0-360E-4CD2-BECB-095EEE2D6F32}">
      <dgm:prSet/>
      <dgm:spPr/>
      <dgm:t>
        <a:bodyPr/>
        <a:lstStyle/>
        <a:p>
          <a:endParaRPr lang="en-US"/>
        </a:p>
      </dgm:t>
    </dgm:pt>
    <dgm:pt modelId="{673F6FE9-0BD7-4D22-889F-AA1B4B0DDE3E}" type="sibTrans" cxnId="{C0418AE0-360E-4CD2-BECB-095EEE2D6F32}">
      <dgm:prSet/>
      <dgm:spPr/>
      <dgm:t>
        <a:bodyPr/>
        <a:lstStyle/>
        <a:p>
          <a:endParaRPr lang="en-US"/>
        </a:p>
      </dgm:t>
    </dgm:pt>
    <dgm:pt modelId="{65C52B5E-4FE1-4669-B594-DE25059FA518}">
      <dgm:prSet phldrT="[Text]"/>
      <dgm:spPr/>
      <dgm:t>
        <a:bodyPr/>
        <a:lstStyle/>
        <a:p>
          <a:r>
            <a:rPr lang="en-US" dirty="0"/>
            <a:t>Aerodynamics</a:t>
          </a:r>
        </a:p>
      </dgm:t>
    </dgm:pt>
    <dgm:pt modelId="{4DA41973-2A9C-43BB-B0EE-4AED8B5A2710}" type="parTrans" cxnId="{FA40263E-B09C-41AC-8A92-7ECA0E7217AB}">
      <dgm:prSet/>
      <dgm:spPr/>
      <dgm:t>
        <a:bodyPr/>
        <a:lstStyle/>
        <a:p>
          <a:endParaRPr lang="en-US"/>
        </a:p>
      </dgm:t>
    </dgm:pt>
    <dgm:pt modelId="{BE8A32AE-1951-4624-BD46-AEA06D7F005E}" type="sibTrans" cxnId="{FA40263E-B09C-41AC-8A92-7ECA0E7217AB}">
      <dgm:prSet/>
      <dgm:spPr/>
      <dgm:t>
        <a:bodyPr/>
        <a:lstStyle/>
        <a:p>
          <a:endParaRPr lang="en-US"/>
        </a:p>
      </dgm:t>
    </dgm:pt>
    <dgm:pt modelId="{78FBBB36-C54D-41ED-BB10-38FAD440EC18}">
      <dgm:prSet phldrT="[Text]"/>
      <dgm:spPr/>
      <dgm:t>
        <a:bodyPr/>
        <a:lstStyle/>
        <a:p>
          <a:r>
            <a:rPr lang="en-US" dirty="0"/>
            <a:t>Structures</a:t>
          </a:r>
        </a:p>
      </dgm:t>
    </dgm:pt>
    <dgm:pt modelId="{03315F13-DE48-4363-A709-0E0A60D080E5}" type="parTrans" cxnId="{099EA682-8DBC-4A9D-BD9E-DB92C7DAAD78}">
      <dgm:prSet/>
      <dgm:spPr/>
      <dgm:t>
        <a:bodyPr/>
        <a:lstStyle/>
        <a:p>
          <a:endParaRPr lang="en-US"/>
        </a:p>
      </dgm:t>
    </dgm:pt>
    <dgm:pt modelId="{71AF6CF2-76F9-43AE-92E6-C6F007E79CA1}" type="sibTrans" cxnId="{099EA682-8DBC-4A9D-BD9E-DB92C7DAAD78}">
      <dgm:prSet/>
      <dgm:spPr/>
      <dgm:t>
        <a:bodyPr/>
        <a:lstStyle/>
        <a:p>
          <a:endParaRPr lang="en-US"/>
        </a:p>
      </dgm:t>
    </dgm:pt>
    <dgm:pt modelId="{AF6F73B6-2C96-4AC7-A5BA-CFBE3AA0C8A4}">
      <dgm:prSet phldrT="[Text]"/>
      <dgm:spPr/>
      <dgm:t>
        <a:bodyPr/>
        <a:lstStyle/>
        <a:p>
          <a:r>
            <a:rPr lang="en-US" dirty="0"/>
            <a:t>Propulsion</a:t>
          </a:r>
        </a:p>
      </dgm:t>
    </dgm:pt>
    <dgm:pt modelId="{1A1881BF-EFF8-4270-A9F0-34982B5969B4}" type="parTrans" cxnId="{8215335B-DF2E-4B2E-8852-6114D534C12E}">
      <dgm:prSet/>
      <dgm:spPr/>
      <dgm:t>
        <a:bodyPr/>
        <a:lstStyle/>
        <a:p>
          <a:endParaRPr lang="en-US"/>
        </a:p>
      </dgm:t>
    </dgm:pt>
    <dgm:pt modelId="{1B51E703-6AFE-42E1-9229-DF9AFC97AA0E}" type="sibTrans" cxnId="{8215335B-DF2E-4B2E-8852-6114D534C12E}">
      <dgm:prSet/>
      <dgm:spPr/>
      <dgm:t>
        <a:bodyPr/>
        <a:lstStyle/>
        <a:p>
          <a:endParaRPr lang="en-US"/>
        </a:p>
      </dgm:t>
    </dgm:pt>
    <dgm:pt modelId="{8F31F303-E05D-49A7-A898-BA9C6E76DA09}">
      <dgm:prSet phldrT="[Text]"/>
      <dgm:spPr/>
      <dgm:t>
        <a:bodyPr/>
        <a:lstStyle/>
        <a:p>
          <a:r>
            <a:rPr lang="en-US" dirty="0"/>
            <a:t>Stability &amp; Control</a:t>
          </a:r>
        </a:p>
      </dgm:t>
    </dgm:pt>
    <dgm:pt modelId="{81EAAA32-0F02-47D2-86D4-4B30B4AAEB5A}" type="parTrans" cxnId="{692DFB08-7A9E-45BF-816A-8EF539CDA0D7}">
      <dgm:prSet/>
      <dgm:spPr/>
      <dgm:t>
        <a:bodyPr/>
        <a:lstStyle/>
        <a:p>
          <a:endParaRPr lang="en-US"/>
        </a:p>
      </dgm:t>
    </dgm:pt>
    <dgm:pt modelId="{815E930A-83D5-48BF-BBC1-2BD1A71B2037}" type="sibTrans" cxnId="{692DFB08-7A9E-45BF-816A-8EF539CDA0D7}">
      <dgm:prSet/>
      <dgm:spPr/>
      <dgm:t>
        <a:bodyPr/>
        <a:lstStyle/>
        <a:p>
          <a:endParaRPr lang="en-US"/>
        </a:p>
      </dgm:t>
    </dgm:pt>
    <dgm:pt modelId="{6EADA4D8-2C2D-48D9-98DD-6531512988D4}">
      <dgm:prSet phldrT="[Text]"/>
      <dgm:spPr/>
      <dgm:t>
        <a:bodyPr/>
        <a:lstStyle/>
        <a:p>
          <a:r>
            <a:rPr lang="en-US" dirty="0"/>
            <a:t>Trajectory/Dynamics</a:t>
          </a:r>
        </a:p>
      </dgm:t>
    </dgm:pt>
    <dgm:pt modelId="{C0AED95C-BABC-4CB1-8C46-DA52E229F436}" type="parTrans" cxnId="{5BF72956-C3AB-4429-93C7-0EDE912C8BA6}">
      <dgm:prSet/>
      <dgm:spPr/>
      <dgm:t>
        <a:bodyPr/>
        <a:lstStyle/>
        <a:p>
          <a:endParaRPr lang="en-US"/>
        </a:p>
      </dgm:t>
    </dgm:pt>
    <dgm:pt modelId="{B892AE14-9563-45CF-8129-22CF756E0C0C}" type="sibTrans" cxnId="{5BF72956-C3AB-4429-93C7-0EDE912C8BA6}">
      <dgm:prSet/>
      <dgm:spPr/>
      <dgm:t>
        <a:bodyPr/>
        <a:lstStyle/>
        <a:p>
          <a:endParaRPr lang="en-US"/>
        </a:p>
      </dgm:t>
    </dgm:pt>
    <dgm:pt modelId="{EB20375E-79F1-496E-AD21-BFB1A037D8F2}">
      <dgm:prSet phldrT="[Text]"/>
      <dgm:spPr/>
      <dgm:t>
        <a:bodyPr/>
        <a:lstStyle/>
        <a:p>
          <a:r>
            <a:rPr lang="en-US" dirty="0"/>
            <a:t>Mission-specific requirements</a:t>
          </a:r>
        </a:p>
      </dgm:t>
    </dgm:pt>
    <dgm:pt modelId="{F96B472D-8DE0-4A0B-A93D-76B592B07249}" type="parTrans" cxnId="{B032BA1A-D63C-4877-B438-3A1ACCB00BC4}">
      <dgm:prSet/>
      <dgm:spPr/>
      <dgm:t>
        <a:bodyPr/>
        <a:lstStyle/>
        <a:p>
          <a:endParaRPr lang="en-US"/>
        </a:p>
      </dgm:t>
    </dgm:pt>
    <dgm:pt modelId="{62D8A8E9-DF43-41BC-90E4-730C9EBC387A}" type="sibTrans" cxnId="{B032BA1A-D63C-4877-B438-3A1ACCB00BC4}">
      <dgm:prSet/>
      <dgm:spPr/>
      <dgm:t>
        <a:bodyPr/>
        <a:lstStyle/>
        <a:p>
          <a:endParaRPr lang="en-US"/>
        </a:p>
      </dgm:t>
    </dgm:pt>
    <dgm:pt modelId="{1978F4E3-B518-4279-951B-B8D88D6F602B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EBA60BF4-39D6-463C-919D-337678D83B64}" type="parTrans" cxnId="{2CAADF26-44FA-4D30-ABC5-7BE1DE777EB9}">
      <dgm:prSet/>
      <dgm:spPr/>
      <dgm:t>
        <a:bodyPr/>
        <a:lstStyle/>
        <a:p>
          <a:endParaRPr lang="en-US"/>
        </a:p>
      </dgm:t>
    </dgm:pt>
    <dgm:pt modelId="{DF36896F-D271-4D8E-B9E1-9E46EE27ACF5}" type="sibTrans" cxnId="{2CAADF26-44FA-4D30-ABC5-7BE1DE777EB9}">
      <dgm:prSet/>
      <dgm:spPr/>
      <dgm:t>
        <a:bodyPr/>
        <a:lstStyle/>
        <a:p>
          <a:endParaRPr lang="en-US"/>
        </a:p>
      </dgm:t>
    </dgm:pt>
    <dgm:pt modelId="{4087D5FC-A027-49E6-929C-77F61D546B25}">
      <dgm:prSet phldrT="[Text]"/>
      <dgm:spPr/>
      <dgm:t>
        <a:bodyPr/>
        <a:lstStyle/>
        <a:p>
          <a:r>
            <a:rPr lang="en-US" dirty="0"/>
            <a:t>Weights</a:t>
          </a:r>
        </a:p>
      </dgm:t>
    </dgm:pt>
    <dgm:pt modelId="{A735CBDD-FEA9-4D73-9AFF-DD05A7FF08C3}" type="parTrans" cxnId="{045F55E0-ADFF-4836-9FA6-9E3E614E6DFE}">
      <dgm:prSet/>
      <dgm:spPr/>
      <dgm:t>
        <a:bodyPr/>
        <a:lstStyle/>
        <a:p>
          <a:endParaRPr lang="en-US"/>
        </a:p>
      </dgm:t>
    </dgm:pt>
    <dgm:pt modelId="{62ACEE85-677F-48C6-9A88-3879C80FF8D1}" type="sibTrans" cxnId="{045F55E0-ADFF-4836-9FA6-9E3E614E6DFE}">
      <dgm:prSet/>
      <dgm:spPr/>
      <dgm:t>
        <a:bodyPr/>
        <a:lstStyle/>
        <a:p>
          <a:endParaRPr lang="en-US"/>
        </a:p>
      </dgm:t>
    </dgm:pt>
    <dgm:pt modelId="{FCB424DB-5AF2-4DDD-925C-C6E3C3BC3527}">
      <dgm:prSet phldrT="[Text]"/>
      <dgm:spPr/>
      <dgm:t>
        <a:bodyPr/>
        <a:lstStyle/>
        <a:p>
          <a:r>
            <a:rPr lang="en-US" dirty="0"/>
            <a:t>Power Systems</a:t>
          </a:r>
        </a:p>
      </dgm:t>
    </dgm:pt>
    <dgm:pt modelId="{C478C71E-4FB6-4312-AE3A-3016AAB2D272}" type="parTrans" cxnId="{60F03A53-EC86-4CFC-8BF1-5B4D12930DB4}">
      <dgm:prSet/>
      <dgm:spPr/>
      <dgm:t>
        <a:bodyPr/>
        <a:lstStyle/>
        <a:p>
          <a:endParaRPr lang="en-US"/>
        </a:p>
      </dgm:t>
    </dgm:pt>
    <dgm:pt modelId="{776FE0E2-D0AD-49CF-A5F2-3F0942A5EF5F}" type="sibTrans" cxnId="{60F03A53-EC86-4CFC-8BF1-5B4D12930DB4}">
      <dgm:prSet/>
      <dgm:spPr/>
      <dgm:t>
        <a:bodyPr/>
        <a:lstStyle/>
        <a:p>
          <a:endParaRPr lang="en-US"/>
        </a:p>
      </dgm:t>
    </dgm:pt>
    <dgm:pt modelId="{D0E319B1-1E69-41A6-88D8-A6E0CF59C9CC}" type="pres">
      <dgm:prSet presAssocID="{5CC20D1F-7A9F-4059-8F66-4408A70E5CE6}" presName="vert0" presStyleCnt="0">
        <dgm:presLayoutVars>
          <dgm:dir/>
          <dgm:animOne val="branch"/>
          <dgm:animLvl val="lvl"/>
        </dgm:presLayoutVars>
      </dgm:prSet>
      <dgm:spPr/>
    </dgm:pt>
    <dgm:pt modelId="{B36322DB-1387-49A8-A7B3-5FB9C8554AC8}" type="pres">
      <dgm:prSet presAssocID="{EEE98D91-7404-4820-8EC9-21F42503CCDE}" presName="thickLine" presStyleLbl="alignNode1" presStyleIdx="0" presStyleCnt="1"/>
      <dgm:spPr/>
    </dgm:pt>
    <dgm:pt modelId="{243BE560-12DA-4D99-9308-45C3A776B260}" type="pres">
      <dgm:prSet presAssocID="{EEE98D91-7404-4820-8EC9-21F42503CCDE}" presName="horz1" presStyleCnt="0"/>
      <dgm:spPr/>
    </dgm:pt>
    <dgm:pt modelId="{95E2F889-ABF4-48FF-B998-E3174F8DC426}" type="pres">
      <dgm:prSet presAssocID="{EEE98D91-7404-4820-8EC9-21F42503CCDE}" presName="tx1" presStyleLbl="revTx" presStyleIdx="0" presStyleCnt="10"/>
      <dgm:spPr/>
    </dgm:pt>
    <dgm:pt modelId="{7B7519A3-9695-4FA4-BDFE-D01F963B7AD1}" type="pres">
      <dgm:prSet presAssocID="{EEE98D91-7404-4820-8EC9-21F42503CCDE}" presName="vert1" presStyleCnt="0"/>
      <dgm:spPr/>
    </dgm:pt>
    <dgm:pt modelId="{CEDD5BB3-88B4-4AC6-AFE6-05695881439B}" type="pres">
      <dgm:prSet presAssocID="{65C52B5E-4FE1-4669-B594-DE25059FA518}" presName="vertSpace2a" presStyleCnt="0"/>
      <dgm:spPr/>
    </dgm:pt>
    <dgm:pt modelId="{BE47D42C-CA3A-4ED9-83FE-F6D3F92C6E69}" type="pres">
      <dgm:prSet presAssocID="{65C52B5E-4FE1-4669-B594-DE25059FA518}" presName="horz2" presStyleCnt="0"/>
      <dgm:spPr/>
    </dgm:pt>
    <dgm:pt modelId="{4FE36D4F-6059-4B8F-BFD0-F5400CE53ADA}" type="pres">
      <dgm:prSet presAssocID="{65C52B5E-4FE1-4669-B594-DE25059FA518}" presName="horzSpace2" presStyleCnt="0"/>
      <dgm:spPr/>
    </dgm:pt>
    <dgm:pt modelId="{4DD6A751-842F-4534-9338-070F2E0B7D7F}" type="pres">
      <dgm:prSet presAssocID="{65C52B5E-4FE1-4669-B594-DE25059FA518}" presName="tx2" presStyleLbl="revTx" presStyleIdx="1" presStyleCnt="10"/>
      <dgm:spPr/>
    </dgm:pt>
    <dgm:pt modelId="{EC01C639-8CB5-454E-B72D-34DEFDD6B1A5}" type="pres">
      <dgm:prSet presAssocID="{65C52B5E-4FE1-4669-B594-DE25059FA518}" presName="vert2" presStyleCnt="0"/>
      <dgm:spPr/>
    </dgm:pt>
    <dgm:pt modelId="{9462FE69-5ABE-4618-846C-55CF02CF34FB}" type="pres">
      <dgm:prSet presAssocID="{65C52B5E-4FE1-4669-B594-DE25059FA518}" presName="thinLine2b" presStyleLbl="callout" presStyleIdx="0" presStyleCnt="9"/>
      <dgm:spPr/>
    </dgm:pt>
    <dgm:pt modelId="{A66BCD6F-8918-4FD4-A26C-03DA16015306}" type="pres">
      <dgm:prSet presAssocID="{65C52B5E-4FE1-4669-B594-DE25059FA518}" presName="vertSpace2b" presStyleCnt="0"/>
      <dgm:spPr/>
    </dgm:pt>
    <dgm:pt modelId="{0FD6F32A-0828-46DC-A8FA-78D08A248E93}" type="pres">
      <dgm:prSet presAssocID="{78FBBB36-C54D-41ED-BB10-38FAD440EC18}" presName="horz2" presStyleCnt="0"/>
      <dgm:spPr/>
    </dgm:pt>
    <dgm:pt modelId="{848751DA-4314-4883-8DE6-B379E6FAF26B}" type="pres">
      <dgm:prSet presAssocID="{78FBBB36-C54D-41ED-BB10-38FAD440EC18}" presName="horzSpace2" presStyleCnt="0"/>
      <dgm:spPr/>
    </dgm:pt>
    <dgm:pt modelId="{ABD3E3F1-6220-4FDF-AC8E-F7BE9DBB6A1E}" type="pres">
      <dgm:prSet presAssocID="{78FBBB36-C54D-41ED-BB10-38FAD440EC18}" presName="tx2" presStyleLbl="revTx" presStyleIdx="2" presStyleCnt="10"/>
      <dgm:spPr/>
    </dgm:pt>
    <dgm:pt modelId="{46CC2F43-4791-4B00-8B6E-507992678FAE}" type="pres">
      <dgm:prSet presAssocID="{78FBBB36-C54D-41ED-BB10-38FAD440EC18}" presName="vert2" presStyleCnt="0"/>
      <dgm:spPr/>
    </dgm:pt>
    <dgm:pt modelId="{DAFB129A-0107-451B-ABBA-0F6B945F01A8}" type="pres">
      <dgm:prSet presAssocID="{78FBBB36-C54D-41ED-BB10-38FAD440EC18}" presName="thinLine2b" presStyleLbl="callout" presStyleIdx="1" presStyleCnt="9"/>
      <dgm:spPr/>
    </dgm:pt>
    <dgm:pt modelId="{B97CCC25-08C9-4094-B0E1-99605F62FDC3}" type="pres">
      <dgm:prSet presAssocID="{78FBBB36-C54D-41ED-BB10-38FAD440EC18}" presName="vertSpace2b" presStyleCnt="0"/>
      <dgm:spPr/>
    </dgm:pt>
    <dgm:pt modelId="{31471568-A277-479B-A00E-112C81F40F16}" type="pres">
      <dgm:prSet presAssocID="{AF6F73B6-2C96-4AC7-A5BA-CFBE3AA0C8A4}" presName="horz2" presStyleCnt="0"/>
      <dgm:spPr/>
    </dgm:pt>
    <dgm:pt modelId="{D6E28A0F-AC81-44F2-B43D-569788EDEEA4}" type="pres">
      <dgm:prSet presAssocID="{AF6F73B6-2C96-4AC7-A5BA-CFBE3AA0C8A4}" presName="horzSpace2" presStyleCnt="0"/>
      <dgm:spPr/>
    </dgm:pt>
    <dgm:pt modelId="{D92FCD07-13ED-47E2-B930-E4CC479831E7}" type="pres">
      <dgm:prSet presAssocID="{AF6F73B6-2C96-4AC7-A5BA-CFBE3AA0C8A4}" presName="tx2" presStyleLbl="revTx" presStyleIdx="3" presStyleCnt="10"/>
      <dgm:spPr/>
    </dgm:pt>
    <dgm:pt modelId="{E41A25E2-4EE6-4C47-9CEB-040BB11B8BE4}" type="pres">
      <dgm:prSet presAssocID="{AF6F73B6-2C96-4AC7-A5BA-CFBE3AA0C8A4}" presName="vert2" presStyleCnt="0"/>
      <dgm:spPr/>
    </dgm:pt>
    <dgm:pt modelId="{AF53A4F0-E55E-4CED-B7C1-34E690DD444E}" type="pres">
      <dgm:prSet presAssocID="{AF6F73B6-2C96-4AC7-A5BA-CFBE3AA0C8A4}" presName="thinLine2b" presStyleLbl="callout" presStyleIdx="2" presStyleCnt="9"/>
      <dgm:spPr/>
    </dgm:pt>
    <dgm:pt modelId="{4B383606-3A8B-4074-AABF-E80680A746EF}" type="pres">
      <dgm:prSet presAssocID="{AF6F73B6-2C96-4AC7-A5BA-CFBE3AA0C8A4}" presName="vertSpace2b" presStyleCnt="0"/>
      <dgm:spPr/>
    </dgm:pt>
    <dgm:pt modelId="{C3EFFEFF-9884-48CD-A9B9-291B7F1B22A8}" type="pres">
      <dgm:prSet presAssocID="{FCB424DB-5AF2-4DDD-925C-C6E3C3BC3527}" presName="horz2" presStyleCnt="0"/>
      <dgm:spPr/>
    </dgm:pt>
    <dgm:pt modelId="{BD09D401-CF82-4DB0-BD88-3E68D3A16218}" type="pres">
      <dgm:prSet presAssocID="{FCB424DB-5AF2-4DDD-925C-C6E3C3BC3527}" presName="horzSpace2" presStyleCnt="0"/>
      <dgm:spPr/>
    </dgm:pt>
    <dgm:pt modelId="{E8E043C8-8EE8-4645-8FE6-8093E008992D}" type="pres">
      <dgm:prSet presAssocID="{FCB424DB-5AF2-4DDD-925C-C6E3C3BC3527}" presName="tx2" presStyleLbl="revTx" presStyleIdx="4" presStyleCnt="10"/>
      <dgm:spPr/>
    </dgm:pt>
    <dgm:pt modelId="{0633FE47-57F5-4E1A-B380-F660F9E0FBB7}" type="pres">
      <dgm:prSet presAssocID="{FCB424DB-5AF2-4DDD-925C-C6E3C3BC3527}" presName="vert2" presStyleCnt="0"/>
      <dgm:spPr/>
    </dgm:pt>
    <dgm:pt modelId="{57233B34-C64C-417B-BCD0-2F334F8C5047}" type="pres">
      <dgm:prSet presAssocID="{FCB424DB-5AF2-4DDD-925C-C6E3C3BC3527}" presName="thinLine2b" presStyleLbl="callout" presStyleIdx="3" presStyleCnt="9"/>
      <dgm:spPr/>
    </dgm:pt>
    <dgm:pt modelId="{F2903FDC-A2DB-413A-8AD7-CC167EC07863}" type="pres">
      <dgm:prSet presAssocID="{FCB424DB-5AF2-4DDD-925C-C6E3C3BC3527}" presName="vertSpace2b" presStyleCnt="0"/>
      <dgm:spPr/>
    </dgm:pt>
    <dgm:pt modelId="{FDFBBDDF-3140-47D7-B7B2-B017EF4AC139}" type="pres">
      <dgm:prSet presAssocID="{8F31F303-E05D-49A7-A898-BA9C6E76DA09}" presName="horz2" presStyleCnt="0"/>
      <dgm:spPr/>
    </dgm:pt>
    <dgm:pt modelId="{8896558B-C20B-4DA3-87D6-D39C2525B77E}" type="pres">
      <dgm:prSet presAssocID="{8F31F303-E05D-49A7-A898-BA9C6E76DA09}" presName="horzSpace2" presStyleCnt="0"/>
      <dgm:spPr/>
    </dgm:pt>
    <dgm:pt modelId="{C21F3499-F314-4965-8E15-8C5F6A391F39}" type="pres">
      <dgm:prSet presAssocID="{8F31F303-E05D-49A7-A898-BA9C6E76DA09}" presName="tx2" presStyleLbl="revTx" presStyleIdx="5" presStyleCnt="10"/>
      <dgm:spPr/>
    </dgm:pt>
    <dgm:pt modelId="{A7086B0F-4E8D-49C2-A71B-AD3CE325918B}" type="pres">
      <dgm:prSet presAssocID="{8F31F303-E05D-49A7-A898-BA9C6E76DA09}" presName="vert2" presStyleCnt="0"/>
      <dgm:spPr/>
    </dgm:pt>
    <dgm:pt modelId="{98D64EA0-224D-4528-B60C-7A6E19B57E3A}" type="pres">
      <dgm:prSet presAssocID="{8F31F303-E05D-49A7-A898-BA9C6E76DA09}" presName="thinLine2b" presStyleLbl="callout" presStyleIdx="4" presStyleCnt="9"/>
      <dgm:spPr/>
    </dgm:pt>
    <dgm:pt modelId="{1D53D3BE-0BFC-457E-A21A-6FBE4B7089B4}" type="pres">
      <dgm:prSet presAssocID="{8F31F303-E05D-49A7-A898-BA9C6E76DA09}" presName="vertSpace2b" presStyleCnt="0"/>
      <dgm:spPr/>
    </dgm:pt>
    <dgm:pt modelId="{F69E9AB1-7BE7-47F4-B09E-561375397A99}" type="pres">
      <dgm:prSet presAssocID="{6EADA4D8-2C2D-48D9-98DD-6531512988D4}" presName="horz2" presStyleCnt="0"/>
      <dgm:spPr/>
    </dgm:pt>
    <dgm:pt modelId="{289D5B5A-81AB-443E-9895-A2EBCD99D48D}" type="pres">
      <dgm:prSet presAssocID="{6EADA4D8-2C2D-48D9-98DD-6531512988D4}" presName="horzSpace2" presStyleCnt="0"/>
      <dgm:spPr/>
    </dgm:pt>
    <dgm:pt modelId="{799E73B5-DDF3-4196-AA0A-DB372C2C507A}" type="pres">
      <dgm:prSet presAssocID="{6EADA4D8-2C2D-48D9-98DD-6531512988D4}" presName="tx2" presStyleLbl="revTx" presStyleIdx="6" presStyleCnt="10"/>
      <dgm:spPr/>
    </dgm:pt>
    <dgm:pt modelId="{9219D2FE-664B-4993-8FE2-9902BDDF1DD3}" type="pres">
      <dgm:prSet presAssocID="{6EADA4D8-2C2D-48D9-98DD-6531512988D4}" presName="vert2" presStyleCnt="0"/>
      <dgm:spPr/>
    </dgm:pt>
    <dgm:pt modelId="{1738C09E-F21C-42C1-8BBE-55D567008E6D}" type="pres">
      <dgm:prSet presAssocID="{6EADA4D8-2C2D-48D9-98DD-6531512988D4}" presName="thinLine2b" presStyleLbl="callout" presStyleIdx="5" presStyleCnt="9"/>
      <dgm:spPr/>
    </dgm:pt>
    <dgm:pt modelId="{67AC61E0-1801-41D0-924D-EF241ABB67F0}" type="pres">
      <dgm:prSet presAssocID="{6EADA4D8-2C2D-48D9-98DD-6531512988D4}" presName="vertSpace2b" presStyleCnt="0"/>
      <dgm:spPr/>
    </dgm:pt>
    <dgm:pt modelId="{A032FDAF-B39D-4139-B035-AC945AE2BC1C}" type="pres">
      <dgm:prSet presAssocID="{4087D5FC-A027-49E6-929C-77F61D546B25}" presName="horz2" presStyleCnt="0"/>
      <dgm:spPr/>
    </dgm:pt>
    <dgm:pt modelId="{C8BFF494-86E5-47DC-B9AB-96348F1B7554}" type="pres">
      <dgm:prSet presAssocID="{4087D5FC-A027-49E6-929C-77F61D546B25}" presName="horzSpace2" presStyleCnt="0"/>
      <dgm:spPr/>
    </dgm:pt>
    <dgm:pt modelId="{09C2C6A1-5873-4D3B-91E1-ADA68A19BB1D}" type="pres">
      <dgm:prSet presAssocID="{4087D5FC-A027-49E6-929C-77F61D546B25}" presName="tx2" presStyleLbl="revTx" presStyleIdx="7" presStyleCnt="10"/>
      <dgm:spPr/>
    </dgm:pt>
    <dgm:pt modelId="{EB0E6C43-F61E-4152-A2AF-C522B212E128}" type="pres">
      <dgm:prSet presAssocID="{4087D5FC-A027-49E6-929C-77F61D546B25}" presName="vert2" presStyleCnt="0"/>
      <dgm:spPr/>
    </dgm:pt>
    <dgm:pt modelId="{692A90FA-AC13-44B3-8FDA-44D5C894B349}" type="pres">
      <dgm:prSet presAssocID="{4087D5FC-A027-49E6-929C-77F61D546B25}" presName="thinLine2b" presStyleLbl="callout" presStyleIdx="6" presStyleCnt="9"/>
      <dgm:spPr/>
    </dgm:pt>
    <dgm:pt modelId="{39E6B51E-8008-4871-B094-8D6DE42234E8}" type="pres">
      <dgm:prSet presAssocID="{4087D5FC-A027-49E6-929C-77F61D546B25}" presName="vertSpace2b" presStyleCnt="0"/>
      <dgm:spPr/>
    </dgm:pt>
    <dgm:pt modelId="{10F48091-2CB8-4E96-B20E-9AE904265A28}" type="pres">
      <dgm:prSet presAssocID="{EB20375E-79F1-496E-AD21-BFB1A037D8F2}" presName="horz2" presStyleCnt="0"/>
      <dgm:spPr/>
    </dgm:pt>
    <dgm:pt modelId="{A82EC8DD-9335-4CAA-9106-6D0322683591}" type="pres">
      <dgm:prSet presAssocID="{EB20375E-79F1-496E-AD21-BFB1A037D8F2}" presName="horzSpace2" presStyleCnt="0"/>
      <dgm:spPr/>
    </dgm:pt>
    <dgm:pt modelId="{0AF22B65-2EF1-44CB-A550-6B027A4B5341}" type="pres">
      <dgm:prSet presAssocID="{EB20375E-79F1-496E-AD21-BFB1A037D8F2}" presName="tx2" presStyleLbl="revTx" presStyleIdx="8" presStyleCnt="10"/>
      <dgm:spPr/>
    </dgm:pt>
    <dgm:pt modelId="{3286609D-4179-4235-A3FE-9948D9F044B1}" type="pres">
      <dgm:prSet presAssocID="{EB20375E-79F1-496E-AD21-BFB1A037D8F2}" presName="vert2" presStyleCnt="0"/>
      <dgm:spPr/>
    </dgm:pt>
    <dgm:pt modelId="{202D7473-4226-4487-9C14-B826EB52FCFB}" type="pres">
      <dgm:prSet presAssocID="{EB20375E-79F1-496E-AD21-BFB1A037D8F2}" presName="thinLine2b" presStyleLbl="callout" presStyleIdx="7" presStyleCnt="9"/>
      <dgm:spPr/>
    </dgm:pt>
    <dgm:pt modelId="{85260041-3EEC-4985-9FB6-19EB2224D270}" type="pres">
      <dgm:prSet presAssocID="{EB20375E-79F1-496E-AD21-BFB1A037D8F2}" presName="vertSpace2b" presStyleCnt="0"/>
      <dgm:spPr/>
    </dgm:pt>
    <dgm:pt modelId="{9C5E8285-B76D-4161-8BA8-5A98D3255D75}" type="pres">
      <dgm:prSet presAssocID="{1978F4E3-B518-4279-951B-B8D88D6F602B}" presName="horz2" presStyleCnt="0"/>
      <dgm:spPr/>
    </dgm:pt>
    <dgm:pt modelId="{DDAA2C11-3395-4AD5-9142-2DE537EE8F89}" type="pres">
      <dgm:prSet presAssocID="{1978F4E3-B518-4279-951B-B8D88D6F602B}" presName="horzSpace2" presStyleCnt="0"/>
      <dgm:spPr/>
    </dgm:pt>
    <dgm:pt modelId="{33BD4C0A-CC6D-4211-B3A5-3D897226D1B5}" type="pres">
      <dgm:prSet presAssocID="{1978F4E3-B518-4279-951B-B8D88D6F602B}" presName="tx2" presStyleLbl="revTx" presStyleIdx="9" presStyleCnt="10"/>
      <dgm:spPr/>
    </dgm:pt>
    <dgm:pt modelId="{AA19AFBB-2DBA-41B1-98C4-4161B8C289D4}" type="pres">
      <dgm:prSet presAssocID="{1978F4E3-B518-4279-951B-B8D88D6F602B}" presName="vert2" presStyleCnt="0"/>
      <dgm:spPr/>
    </dgm:pt>
    <dgm:pt modelId="{85E9A061-3BB1-49D5-9A4E-0A3279FA59E2}" type="pres">
      <dgm:prSet presAssocID="{1978F4E3-B518-4279-951B-B8D88D6F602B}" presName="thinLine2b" presStyleLbl="callout" presStyleIdx="8" presStyleCnt="9"/>
      <dgm:spPr/>
    </dgm:pt>
    <dgm:pt modelId="{CA4B3222-8447-433E-BE6F-0E5B0812EDF8}" type="pres">
      <dgm:prSet presAssocID="{1978F4E3-B518-4279-951B-B8D88D6F602B}" presName="vertSpace2b" presStyleCnt="0"/>
      <dgm:spPr/>
    </dgm:pt>
  </dgm:ptLst>
  <dgm:cxnLst>
    <dgm:cxn modelId="{692DFB08-7A9E-45BF-816A-8EF539CDA0D7}" srcId="{EEE98D91-7404-4820-8EC9-21F42503CCDE}" destId="{8F31F303-E05D-49A7-A898-BA9C6E76DA09}" srcOrd="4" destOrd="0" parTransId="{81EAAA32-0F02-47D2-86D4-4B30B4AAEB5A}" sibTransId="{815E930A-83D5-48BF-BBC1-2BD1A71B2037}"/>
    <dgm:cxn modelId="{B032BA1A-D63C-4877-B438-3A1ACCB00BC4}" srcId="{EEE98D91-7404-4820-8EC9-21F42503CCDE}" destId="{EB20375E-79F1-496E-AD21-BFB1A037D8F2}" srcOrd="7" destOrd="0" parTransId="{F96B472D-8DE0-4A0B-A93D-76B592B07249}" sibTransId="{62D8A8E9-DF43-41BC-90E4-730C9EBC387A}"/>
    <dgm:cxn modelId="{19470821-7AF0-4DC4-A41B-B6A8279AF6BF}" type="presOf" srcId="{AF6F73B6-2C96-4AC7-A5BA-CFBE3AA0C8A4}" destId="{D92FCD07-13ED-47E2-B930-E4CC479831E7}" srcOrd="0" destOrd="0" presId="urn:microsoft.com/office/officeart/2008/layout/LinedList"/>
    <dgm:cxn modelId="{2CAADF26-44FA-4D30-ABC5-7BE1DE777EB9}" srcId="{EEE98D91-7404-4820-8EC9-21F42503CCDE}" destId="{1978F4E3-B518-4279-951B-B8D88D6F602B}" srcOrd="8" destOrd="0" parTransId="{EBA60BF4-39D6-463C-919D-337678D83B64}" sibTransId="{DF36896F-D271-4D8E-B9E1-9E46EE27ACF5}"/>
    <dgm:cxn modelId="{02CF4537-6ACF-4A1A-B507-D7BC7251E0C4}" type="presOf" srcId="{4087D5FC-A027-49E6-929C-77F61D546B25}" destId="{09C2C6A1-5873-4D3B-91E1-ADA68A19BB1D}" srcOrd="0" destOrd="0" presId="urn:microsoft.com/office/officeart/2008/layout/LinedList"/>
    <dgm:cxn modelId="{FA40263E-B09C-41AC-8A92-7ECA0E7217AB}" srcId="{EEE98D91-7404-4820-8EC9-21F42503CCDE}" destId="{65C52B5E-4FE1-4669-B594-DE25059FA518}" srcOrd="0" destOrd="0" parTransId="{4DA41973-2A9C-43BB-B0EE-4AED8B5A2710}" sibTransId="{BE8A32AE-1951-4624-BD46-AEA06D7F005E}"/>
    <dgm:cxn modelId="{8215335B-DF2E-4B2E-8852-6114D534C12E}" srcId="{EEE98D91-7404-4820-8EC9-21F42503CCDE}" destId="{AF6F73B6-2C96-4AC7-A5BA-CFBE3AA0C8A4}" srcOrd="2" destOrd="0" parTransId="{1A1881BF-EFF8-4270-A9F0-34982B5969B4}" sibTransId="{1B51E703-6AFE-42E1-9229-DF9AFC97AA0E}"/>
    <dgm:cxn modelId="{60F03A53-EC86-4CFC-8BF1-5B4D12930DB4}" srcId="{EEE98D91-7404-4820-8EC9-21F42503CCDE}" destId="{FCB424DB-5AF2-4DDD-925C-C6E3C3BC3527}" srcOrd="3" destOrd="0" parTransId="{C478C71E-4FB6-4312-AE3A-3016AAB2D272}" sibTransId="{776FE0E2-D0AD-49CF-A5F2-3F0942A5EF5F}"/>
    <dgm:cxn modelId="{5BF72956-C3AB-4429-93C7-0EDE912C8BA6}" srcId="{EEE98D91-7404-4820-8EC9-21F42503CCDE}" destId="{6EADA4D8-2C2D-48D9-98DD-6531512988D4}" srcOrd="5" destOrd="0" parTransId="{C0AED95C-BABC-4CB1-8C46-DA52E229F436}" sibTransId="{B892AE14-9563-45CF-8129-22CF756E0C0C}"/>
    <dgm:cxn modelId="{A46CFC59-DF42-4341-BD14-2466D762786E}" type="presOf" srcId="{EEE98D91-7404-4820-8EC9-21F42503CCDE}" destId="{95E2F889-ABF4-48FF-B998-E3174F8DC426}" srcOrd="0" destOrd="0" presId="urn:microsoft.com/office/officeart/2008/layout/LinedList"/>
    <dgm:cxn modelId="{099EA682-8DBC-4A9D-BD9E-DB92C7DAAD78}" srcId="{EEE98D91-7404-4820-8EC9-21F42503CCDE}" destId="{78FBBB36-C54D-41ED-BB10-38FAD440EC18}" srcOrd="1" destOrd="0" parTransId="{03315F13-DE48-4363-A709-0E0A60D080E5}" sibTransId="{71AF6CF2-76F9-43AE-92E6-C6F007E79CA1}"/>
    <dgm:cxn modelId="{0123AA8B-D833-416E-9946-BF5E653E36EF}" type="presOf" srcId="{EB20375E-79F1-496E-AD21-BFB1A037D8F2}" destId="{0AF22B65-2EF1-44CB-A550-6B027A4B5341}" srcOrd="0" destOrd="0" presId="urn:microsoft.com/office/officeart/2008/layout/LinedList"/>
    <dgm:cxn modelId="{BAF4CD9E-C28C-403F-BB44-121012E00CFB}" type="presOf" srcId="{FCB424DB-5AF2-4DDD-925C-C6E3C3BC3527}" destId="{E8E043C8-8EE8-4645-8FE6-8093E008992D}" srcOrd="0" destOrd="0" presId="urn:microsoft.com/office/officeart/2008/layout/LinedList"/>
    <dgm:cxn modelId="{57AE66A2-6D45-44BA-9847-FFFEFA4BA6BD}" type="presOf" srcId="{6EADA4D8-2C2D-48D9-98DD-6531512988D4}" destId="{799E73B5-DDF3-4196-AA0A-DB372C2C507A}" srcOrd="0" destOrd="0" presId="urn:microsoft.com/office/officeart/2008/layout/LinedList"/>
    <dgm:cxn modelId="{272773BE-2391-4018-BD91-A9BA42BED5E0}" type="presOf" srcId="{1978F4E3-B518-4279-951B-B8D88D6F602B}" destId="{33BD4C0A-CC6D-4211-B3A5-3D897226D1B5}" srcOrd="0" destOrd="0" presId="urn:microsoft.com/office/officeart/2008/layout/LinedList"/>
    <dgm:cxn modelId="{0B87DDD1-2A10-4EF4-ACC6-D89EEC5A57BD}" type="presOf" srcId="{78FBBB36-C54D-41ED-BB10-38FAD440EC18}" destId="{ABD3E3F1-6220-4FDF-AC8E-F7BE9DBB6A1E}" srcOrd="0" destOrd="0" presId="urn:microsoft.com/office/officeart/2008/layout/LinedList"/>
    <dgm:cxn modelId="{045F55E0-ADFF-4836-9FA6-9E3E614E6DFE}" srcId="{EEE98D91-7404-4820-8EC9-21F42503CCDE}" destId="{4087D5FC-A027-49E6-929C-77F61D546B25}" srcOrd="6" destOrd="0" parTransId="{A735CBDD-FEA9-4D73-9AFF-DD05A7FF08C3}" sibTransId="{62ACEE85-677F-48C6-9A88-3879C80FF8D1}"/>
    <dgm:cxn modelId="{C0418AE0-360E-4CD2-BECB-095EEE2D6F32}" srcId="{5CC20D1F-7A9F-4059-8F66-4408A70E5CE6}" destId="{EEE98D91-7404-4820-8EC9-21F42503CCDE}" srcOrd="0" destOrd="0" parTransId="{A0BF9B9E-A25E-42BF-BB48-7702AF7ED19B}" sibTransId="{673F6FE9-0BD7-4D22-889F-AA1B4B0DDE3E}"/>
    <dgm:cxn modelId="{68360AEB-83BB-460E-9DC2-528F2F382FC6}" type="presOf" srcId="{8F31F303-E05D-49A7-A898-BA9C6E76DA09}" destId="{C21F3499-F314-4965-8E15-8C5F6A391F39}" srcOrd="0" destOrd="0" presId="urn:microsoft.com/office/officeart/2008/layout/LinedList"/>
    <dgm:cxn modelId="{7DDD09EC-2CA8-4B45-80F2-2D935DE3612F}" type="presOf" srcId="{5CC20D1F-7A9F-4059-8F66-4408A70E5CE6}" destId="{D0E319B1-1E69-41A6-88D8-A6E0CF59C9CC}" srcOrd="0" destOrd="0" presId="urn:microsoft.com/office/officeart/2008/layout/LinedList"/>
    <dgm:cxn modelId="{04F1B6ED-3678-4406-A001-D1ACDE17C3D1}" type="presOf" srcId="{65C52B5E-4FE1-4669-B594-DE25059FA518}" destId="{4DD6A751-842F-4534-9338-070F2E0B7D7F}" srcOrd="0" destOrd="0" presId="urn:microsoft.com/office/officeart/2008/layout/LinedList"/>
    <dgm:cxn modelId="{ECAE813B-4567-4C8A-B620-33DCFA3D1283}" type="presParOf" srcId="{D0E319B1-1E69-41A6-88D8-A6E0CF59C9CC}" destId="{B36322DB-1387-49A8-A7B3-5FB9C8554AC8}" srcOrd="0" destOrd="0" presId="urn:microsoft.com/office/officeart/2008/layout/LinedList"/>
    <dgm:cxn modelId="{27163CF5-E1DD-420D-9A5B-F56502A2045A}" type="presParOf" srcId="{D0E319B1-1E69-41A6-88D8-A6E0CF59C9CC}" destId="{243BE560-12DA-4D99-9308-45C3A776B260}" srcOrd="1" destOrd="0" presId="urn:microsoft.com/office/officeart/2008/layout/LinedList"/>
    <dgm:cxn modelId="{2329C9D9-F197-439E-8443-0EE990DCCFC6}" type="presParOf" srcId="{243BE560-12DA-4D99-9308-45C3A776B260}" destId="{95E2F889-ABF4-48FF-B998-E3174F8DC426}" srcOrd="0" destOrd="0" presId="urn:microsoft.com/office/officeart/2008/layout/LinedList"/>
    <dgm:cxn modelId="{5ED3BDEC-02F2-4C4D-8159-8880464A33DA}" type="presParOf" srcId="{243BE560-12DA-4D99-9308-45C3A776B260}" destId="{7B7519A3-9695-4FA4-BDFE-D01F963B7AD1}" srcOrd="1" destOrd="0" presId="urn:microsoft.com/office/officeart/2008/layout/LinedList"/>
    <dgm:cxn modelId="{2DE70B47-6DD1-4017-8A10-10F12E6CF7CA}" type="presParOf" srcId="{7B7519A3-9695-4FA4-BDFE-D01F963B7AD1}" destId="{CEDD5BB3-88B4-4AC6-AFE6-05695881439B}" srcOrd="0" destOrd="0" presId="urn:microsoft.com/office/officeart/2008/layout/LinedList"/>
    <dgm:cxn modelId="{8639FDAB-645E-4082-B24C-F43F2B3F005E}" type="presParOf" srcId="{7B7519A3-9695-4FA4-BDFE-D01F963B7AD1}" destId="{BE47D42C-CA3A-4ED9-83FE-F6D3F92C6E69}" srcOrd="1" destOrd="0" presId="urn:microsoft.com/office/officeart/2008/layout/LinedList"/>
    <dgm:cxn modelId="{48E773DE-2122-4DCB-A61F-D064D513D33C}" type="presParOf" srcId="{BE47D42C-CA3A-4ED9-83FE-F6D3F92C6E69}" destId="{4FE36D4F-6059-4B8F-BFD0-F5400CE53ADA}" srcOrd="0" destOrd="0" presId="urn:microsoft.com/office/officeart/2008/layout/LinedList"/>
    <dgm:cxn modelId="{E11D2DF6-BE3B-4791-9057-AF1E86A673CC}" type="presParOf" srcId="{BE47D42C-CA3A-4ED9-83FE-F6D3F92C6E69}" destId="{4DD6A751-842F-4534-9338-070F2E0B7D7F}" srcOrd="1" destOrd="0" presId="urn:microsoft.com/office/officeart/2008/layout/LinedList"/>
    <dgm:cxn modelId="{52F48934-E5D3-4CFB-95AE-CA02C870F803}" type="presParOf" srcId="{BE47D42C-CA3A-4ED9-83FE-F6D3F92C6E69}" destId="{EC01C639-8CB5-454E-B72D-34DEFDD6B1A5}" srcOrd="2" destOrd="0" presId="urn:microsoft.com/office/officeart/2008/layout/LinedList"/>
    <dgm:cxn modelId="{8F8D2FD6-9E3B-4D75-A807-71BA5EF65788}" type="presParOf" srcId="{7B7519A3-9695-4FA4-BDFE-D01F963B7AD1}" destId="{9462FE69-5ABE-4618-846C-55CF02CF34FB}" srcOrd="2" destOrd="0" presId="urn:microsoft.com/office/officeart/2008/layout/LinedList"/>
    <dgm:cxn modelId="{629E24D2-BB14-451C-9CB3-D8649F73DDD3}" type="presParOf" srcId="{7B7519A3-9695-4FA4-BDFE-D01F963B7AD1}" destId="{A66BCD6F-8918-4FD4-A26C-03DA16015306}" srcOrd="3" destOrd="0" presId="urn:microsoft.com/office/officeart/2008/layout/LinedList"/>
    <dgm:cxn modelId="{D21340EA-CD1F-4A75-8742-EC243BF08196}" type="presParOf" srcId="{7B7519A3-9695-4FA4-BDFE-D01F963B7AD1}" destId="{0FD6F32A-0828-46DC-A8FA-78D08A248E93}" srcOrd="4" destOrd="0" presId="urn:microsoft.com/office/officeart/2008/layout/LinedList"/>
    <dgm:cxn modelId="{A904BC46-E3A6-4B7E-8F4A-1ECA7DA7C804}" type="presParOf" srcId="{0FD6F32A-0828-46DC-A8FA-78D08A248E93}" destId="{848751DA-4314-4883-8DE6-B379E6FAF26B}" srcOrd="0" destOrd="0" presId="urn:microsoft.com/office/officeart/2008/layout/LinedList"/>
    <dgm:cxn modelId="{E691BA0B-9A2F-4F7E-AEB7-226EEA13B79D}" type="presParOf" srcId="{0FD6F32A-0828-46DC-A8FA-78D08A248E93}" destId="{ABD3E3F1-6220-4FDF-AC8E-F7BE9DBB6A1E}" srcOrd="1" destOrd="0" presId="urn:microsoft.com/office/officeart/2008/layout/LinedList"/>
    <dgm:cxn modelId="{E91FC322-A023-47A7-8FB2-81F58004E85D}" type="presParOf" srcId="{0FD6F32A-0828-46DC-A8FA-78D08A248E93}" destId="{46CC2F43-4791-4B00-8B6E-507992678FAE}" srcOrd="2" destOrd="0" presId="urn:microsoft.com/office/officeart/2008/layout/LinedList"/>
    <dgm:cxn modelId="{CAD5A320-6F65-4781-8B6F-0FEE9067B003}" type="presParOf" srcId="{7B7519A3-9695-4FA4-BDFE-D01F963B7AD1}" destId="{DAFB129A-0107-451B-ABBA-0F6B945F01A8}" srcOrd="5" destOrd="0" presId="urn:microsoft.com/office/officeart/2008/layout/LinedList"/>
    <dgm:cxn modelId="{73B3C179-2D9E-4528-A668-B5A85E0CB87E}" type="presParOf" srcId="{7B7519A3-9695-4FA4-BDFE-D01F963B7AD1}" destId="{B97CCC25-08C9-4094-B0E1-99605F62FDC3}" srcOrd="6" destOrd="0" presId="urn:microsoft.com/office/officeart/2008/layout/LinedList"/>
    <dgm:cxn modelId="{32904D32-D47B-40A4-B561-C1ABEAB30253}" type="presParOf" srcId="{7B7519A3-9695-4FA4-BDFE-D01F963B7AD1}" destId="{31471568-A277-479B-A00E-112C81F40F16}" srcOrd="7" destOrd="0" presId="urn:microsoft.com/office/officeart/2008/layout/LinedList"/>
    <dgm:cxn modelId="{42F9C060-BEB9-4019-81AC-E802FB8D5AF4}" type="presParOf" srcId="{31471568-A277-479B-A00E-112C81F40F16}" destId="{D6E28A0F-AC81-44F2-B43D-569788EDEEA4}" srcOrd="0" destOrd="0" presId="urn:microsoft.com/office/officeart/2008/layout/LinedList"/>
    <dgm:cxn modelId="{D685066B-3CA8-421C-B7CD-0308E769C0B4}" type="presParOf" srcId="{31471568-A277-479B-A00E-112C81F40F16}" destId="{D92FCD07-13ED-47E2-B930-E4CC479831E7}" srcOrd="1" destOrd="0" presId="urn:microsoft.com/office/officeart/2008/layout/LinedList"/>
    <dgm:cxn modelId="{DD228111-807E-46B6-86C9-E4CECC7A387C}" type="presParOf" srcId="{31471568-A277-479B-A00E-112C81F40F16}" destId="{E41A25E2-4EE6-4C47-9CEB-040BB11B8BE4}" srcOrd="2" destOrd="0" presId="urn:microsoft.com/office/officeart/2008/layout/LinedList"/>
    <dgm:cxn modelId="{24754D10-8401-4972-A5BD-AEA8D48F9B12}" type="presParOf" srcId="{7B7519A3-9695-4FA4-BDFE-D01F963B7AD1}" destId="{AF53A4F0-E55E-4CED-B7C1-34E690DD444E}" srcOrd="8" destOrd="0" presId="urn:microsoft.com/office/officeart/2008/layout/LinedList"/>
    <dgm:cxn modelId="{EFDDDF10-650A-4A65-A3AD-48785445E985}" type="presParOf" srcId="{7B7519A3-9695-4FA4-BDFE-D01F963B7AD1}" destId="{4B383606-3A8B-4074-AABF-E80680A746EF}" srcOrd="9" destOrd="0" presId="urn:microsoft.com/office/officeart/2008/layout/LinedList"/>
    <dgm:cxn modelId="{3A8053EF-01B5-4A12-A231-53B070D92BD9}" type="presParOf" srcId="{7B7519A3-9695-4FA4-BDFE-D01F963B7AD1}" destId="{C3EFFEFF-9884-48CD-A9B9-291B7F1B22A8}" srcOrd="10" destOrd="0" presId="urn:microsoft.com/office/officeart/2008/layout/LinedList"/>
    <dgm:cxn modelId="{E9F0999E-3D3B-4FCB-842E-3F3BBD5D8A3B}" type="presParOf" srcId="{C3EFFEFF-9884-48CD-A9B9-291B7F1B22A8}" destId="{BD09D401-CF82-4DB0-BD88-3E68D3A16218}" srcOrd="0" destOrd="0" presId="urn:microsoft.com/office/officeart/2008/layout/LinedList"/>
    <dgm:cxn modelId="{CF18E62F-EBC2-4D64-A85B-D6359B1C322B}" type="presParOf" srcId="{C3EFFEFF-9884-48CD-A9B9-291B7F1B22A8}" destId="{E8E043C8-8EE8-4645-8FE6-8093E008992D}" srcOrd="1" destOrd="0" presId="urn:microsoft.com/office/officeart/2008/layout/LinedList"/>
    <dgm:cxn modelId="{854547FF-9690-4ED0-895D-5A382A410729}" type="presParOf" srcId="{C3EFFEFF-9884-48CD-A9B9-291B7F1B22A8}" destId="{0633FE47-57F5-4E1A-B380-F660F9E0FBB7}" srcOrd="2" destOrd="0" presId="urn:microsoft.com/office/officeart/2008/layout/LinedList"/>
    <dgm:cxn modelId="{889DA4F6-2CDA-498B-A7A5-8604A431AF1B}" type="presParOf" srcId="{7B7519A3-9695-4FA4-BDFE-D01F963B7AD1}" destId="{57233B34-C64C-417B-BCD0-2F334F8C5047}" srcOrd="11" destOrd="0" presId="urn:microsoft.com/office/officeart/2008/layout/LinedList"/>
    <dgm:cxn modelId="{F5FAC69B-1E28-4169-9651-C94EE594381F}" type="presParOf" srcId="{7B7519A3-9695-4FA4-BDFE-D01F963B7AD1}" destId="{F2903FDC-A2DB-413A-8AD7-CC167EC07863}" srcOrd="12" destOrd="0" presId="urn:microsoft.com/office/officeart/2008/layout/LinedList"/>
    <dgm:cxn modelId="{11F6B7E1-DDBB-4902-BAB3-697D0D9453A5}" type="presParOf" srcId="{7B7519A3-9695-4FA4-BDFE-D01F963B7AD1}" destId="{FDFBBDDF-3140-47D7-B7B2-B017EF4AC139}" srcOrd="13" destOrd="0" presId="urn:microsoft.com/office/officeart/2008/layout/LinedList"/>
    <dgm:cxn modelId="{A24E35E3-4DB8-445E-8DD4-1FE076793553}" type="presParOf" srcId="{FDFBBDDF-3140-47D7-B7B2-B017EF4AC139}" destId="{8896558B-C20B-4DA3-87D6-D39C2525B77E}" srcOrd="0" destOrd="0" presId="urn:microsoft.com/office/officeart/2008/layout/LinedList"/>
    <dgm:cxn modelId="{4FE894BD-925F-4989-82BF-862675A3935F}" type="presParOf" srcId="{FDFBBDDF-3140-47D7-B7B2-B017EF4AC139}" destId="{C21F3499-F314-4965-8E15-8C5F6A391F39}" srcOrd="1" destOrd="0" presId="urn:microsoft.com/office/officeart/2008/layout/LinedList"/>
    <dgm:cxn modelId="{546F4B6A-D7ED-4F14-A594-93FE0BAAABB6}" type="presParOf" srcId="{FDFBBDDF-3140-47D7-B7B2-B017EF4AC139}" destId="{A7086B0F-4E8D-49C2-A71B-AD3CE325918B}" srcOrd="2" destOrd="0" presId="urn:microsoft.com/office/officeart/2008/layout/LinedList"/>
    <dgm:cxn modelId="{0CD19838-5114-40BE-B93D-62F785FA88A0}" type="presParOf" srcId="{7B7519A3-9695-4FA4-BDFE-D01F963B7AD1}" destId="{98D64EA0-224D-4528-B60C-7A6E19B57E3A}" srcOrd="14" destOrd="0" presId="urn:microsoft.com/office/officeart/2008/layout/LinedList"/>
    <dgm:cxn modelId="{2862DD8A-E5C8-486E-BE2A-67E5ED343766}" type="presParOf" srcId="{7B7519A3-9695-4FA4-BDFE-D01F963B7AD1}" destId="{1D53D3BE-0BFC-457E-A21A-6FBE4B7089B4}" srcOrd="15" destOrd="0" presId="urn:microsoft.com/office/officeart/2008/layout/LinedList"/>
    <dgm:cxn modelId="{2AB9FBA7-0673-43E0-9FA2-96C661A62641}" type="presParOf" srcId="{7B7519A3-9695-4FA4-BDFE-D01F963B7AD1}" destId="{F69E9AB1-7BE7-47F4-B09E-561375397A99}" srcOrd="16" destOrd="0" presId="urn:microsoft.com/office/officeart/2008/layout/LinedList"/>
    <dgm:cxn modelId="{0D0D3B87-9164-4418-9E47-FA7C78F313FB}" type="presParOf" srcId="{F69E9AB1-7BE7-47F4-B09E-561375397A99}" destId="{289D5B5A-81AB-443E-9895-A2EBCD99D48D}" srcOrd="0" destOrd="0" presId="urn:microsoft.com/office/officeart/2008/layout/LinedList"/>
    <dgm:cxn modelId="{D691C979-48A5-45CC-8C77-D0D5F43A1117}" type="presParOf" srcId="{F69E9AB1-7BE7-47F4-B09E-561375397A99}" destId="{799E73B5-DDF3-4196-AA0A-DB372C2C507A}" srcOrd="1" destOrd="0" presId="urn:microsoft.com/office/officeart/2008/layout/LinedList"/>
    <dgm:cxn modelId="{B0E297E6-2CA9-453E-B095-225C3F68453C}" type="presParOf" srcId="{F69E9AB1-7BE7-47F4-B09E-561375397A99}" destId="{9219D2FE-664B-4993-8FE2-9902BDDF1DD3}" srcOrd="2" destOrd="0" presId="urn:microsoft.com/office/officeart/2008/layout/LinedList"/>
    <dgm:cxn modelId="{6E67EBC4-4952-4C5A-B2F2-A28486205724}" type="presParOf" srcId="{7B7519A3-9695-4FA4-BDFE-D01F963B7AD1}" destId="{1738C09E-F21C-42C1-8BBE-55D567008E6D}" srcOrd="17" destOrd="0" presId="urn:microsoft.com/office/officeart/2008/layout/LinedList"/>
    <dgm:cxn modelId="{C8C0A4AB-F120-4605-8554-B49B60AF75A4}" type="presParOf" srcId="{7B7519A3-9695-4FA4-BDFE-D01F963B7AD1}" destId="{67AC61E0-1801-41D0-924D-EF241ABB67F0}" srcOrd="18" destOrd="0" presId="urn:microsoft.com/office/officeart/2008/layout/LinedList"/>
    <dgm:cxn modelId="{5DCC8E1C-0C54-4FEF-A441-03E505CEB7AB}" type="presParOf" srcId="{7B7519A3-9695-4FA4-BDFE-D01F963B7AD1}" destId="{A032FDAF-B39D-4139-B035-AC945AE2BC1C}" srcOrd="19" destOrd="0" presId="urn:microsoft.com/office/officeart/2008/layout/LinedList"/>
    <dgm:cxn modelId="{F23093B0-CEC1-406E-A8F8-DE2A0BF9DD20}" type="presParOf" srcId="{A032FDAF-B39D-4139-B035-AC945AE2BC1C}" destId="{C8BFF494-86E5-47DC-B9AB-96348F1B7554}" srcOrd="0" destOrd="0" presId="urn:microsoft.com/office/officeart/2008/layout/LinedList"/>
    <dgm:cxn modelId="{5A614163-F115-46A8-A46D-69E2E8B0166D}" type="presParOf" srcId="{A032FDAF-B39D-4139-B035-AC945AE2BC1C}" destId="{09C2C6A1-5873-4D3B-91E1-ADA68A19BB1D}" srcOrd="1" destOrd="0" presId="urn:microsoft.com/office/officeart/2008/layout/LinedList"/>
    <dgm:cxn modelId="{7BE3FFC9-2688-4648-9F23-3B46C98D7B70}" type="presParOf" srcId="{A032FDAF-B39D-4139-B035-AC945AE2BC1C}" destId="{EB0E6C43-F61E-4152-A2AF-C522B212E128}" srcOrd="2" destOrd="0" presId="urn:microsoft.com/office/officeart/2008/layout/LinedList"/>
    <dgm:cxn modelId="{565D9DFB-D9CE-4736-8A19-861C4BDF04D2}" type="presParOf" srcId="{7B7519A3-9695-4FA4-BDFE-D01F963B7AD1}" destId="{692A90FA-AC13-44B3-8FDA-44D5C894B349}" srcOrd="20" destOrd="0" presId="urn:microsoft.com/office/officeart/2008/layout/LinedList"/>
    <dgm:cxn modelId="{A2E00989-5672-458F-8B4F-6A1DED67517A}" type="presParOf" srcId="{7B7519A3-9695-4FA4-BDFE-D01F963B7AD1}" destId="{39E6B51E-8008-4871-B094-8D6DE42234E8}" srcOrd="21" destOrd="0" presId="urn:microsoft.com/office/officeart/2008/layout/LinedList"/>
    <dgm:cxn modelId="{E2B2098F-43A7-4840-BB1E-34F00EE65958}" type="presParOf" srcId="{7B7519A3-9695-4FA4-BDFE-D01F963B7AD1}" destId="{10F48091-2CB8-4E96-B20E-9AE904265A28}" srcOrd="22" destOrd="0" presId="urn:microsoft.com/office/officeart/2008/layout/LinedList"/>
    <dgm:cxn modelId="{D10EA599-AB31-4CB4-9C60-E9703164A367}" type="presParOf" srcId="{10F48091-2CB8-4E96-B20E-9AE904265A28}" destId="{A82EC8DD-9335-4CAA-9106-6D0322683591}" srcOrd="0" destOrd="0" presId="urn:microsoft.com/office/officeart/2008/layout/LinedList"/>
    <dgm:cxn modelId="{02184D46-B6B2-4B1F-B87C-093F9188FC78}" type="presParOf" srcId="{10F48091-2CB8-4E96-B20E-9AE904265A28}" destId="{0AF22B65-2EF1-44CB-A550-6B027A4B5341}" srcOrd="1" destOrd="0" presId="urn:microsoft.com/office/officeart/2008/layout/LinedList"/>
    <dgm:cxn modelId="{6965CB10-B159-4AA7-83EA-58A08BEF6DE5}" type="presParOf" srcId="{10F48091-2CB8-4E96-B20E-9AE904265A28}" destId="{3286609D-4179-4235-A3FE-9948D9F044B1}" srcOrd="2" destOrd="0" presId="urn:microsoft.com/office/officeart/2008/layout/LinedList"/>
    <dgm:cxn modelId="{E47D2D87-990C-4137-AE72-32C16DBE31D3}" type="presParOf" srcId="{7B7519A3-9695-4FA4-BDFE-D01F963B7AD1}" destId="{202D7473-4226-4487-9C14-B826EB52FCFB}" srcOrd="23" destOrd="0" presId="urn:microsoft.com/office/officeart/2008/layout/LinedList"/>
    <dgm:cxn modelId="{A0D0C564-DA75-4AE3-B6EA-A18B2564332C}" type="presParOf" srcId="{7B7519A3-9695-4FA4-BDFE-D01F963B7AD1}" destId="{85260041-3EEC-4985-9FB6-19EB2224D270}" srcOrd="24" destOrd="0" presId="urn:microsoft.com/office/officeart/2008/layout/LinedList"/>
    <dgm:cxn modelId="{4D1BE2AE-5306-4FB3-B11F-A28B797B8DF1}" type="presParOf" srcId="{7B7519A3-9695-4FA4-BDFE-D01F963B7AD1}" destId="{9C5E8285-B76D-4161-8BA8-5A98D3255D75}" srcOrd="25" destOrd="0" presId="urn:microsoft.com/office/officeart/2008/layout/LinedList"/>
    <dgm:cxn modelId="{79B71CD7-3D41-4A59-A5D8-82F826271A01}" type="presParOf" srcId="{9C5E8285-B76D-4161-8BA8-5A98D3255D75}" destId="{DDAA2C11-3395-4AD5-9142-2DE537EE8F89}" srcOrd="0" destOrd="0" presId="urn:microsoft.com/office/officeart/2008/layout/LinedList"/>
    <dgm:cxn modelId="{04DB4BC0-27E8-4CF1-BDEB-C4E93958BE11}" type="presParOf" srcId="{9C5E8285-B76D-4161-8BA8-5A98D3255D75}" destId="{33BD4C0A-CC6D-4211-B3A5-3D897226D1B5}" srcOrd="1" destOrd="0" presId="urn:microsoft.com/office/officeart/2008/layout/LinedList"/>
    <dgm:cxn modelId="{43A300B2-C647-45D4-9C2B-BE97B2503DF2}" type="presParOf" srcId="{9C5E8285-B76D-4161-8BA8-5A98D3255D75}" destId="{AA19AFBB-2DBA-41B1-98C4-4161B8C289D4}" srcOrd="2" destOrd="0" presId="urn:microsoft.com/office/officeart/2008/layout/LinedList"/>
    <dgm:cxn modelId="{02284079-3C07-450A-A6D8-E94FA21C8AE2}" type="presParOf" srcId="{7B7519A3-9695-4FA4-BDFE-D01F963B7AD1}" destId="{85E9A061-3BB1-49D5-9A4E-0A3279FA59E2}" srcOrd="26" destOrd="0" presId="urn:microsoft.com/office/officeart/2008/layout/LinedList"/>
    <dgm:cxn modelId="{006EC162-D462-474F-977C-4700E29C7F33}" type="presParOf" srcId="{7B7519A3-9695-4FA4-BDFE-D01F963B7AD1}" destId="{CA4B3222-8447-433E-BE6F-0E5B0812EDF8}" srcOrd="27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6AB907D-AA91-4E4B-A9C7-9227680301AF}" type="doc">
      <dgm:prSet loTypeId="urn:microsoft.com/office/officeart/2005/8/layout/cycle5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548233F1-49D5-4769-9273-DEF702BD03E0}">
          <dgm:prSet phldrT="[Text]" custT="1"/>
          <dgm:spPr/>
          <dgm:t>
            <a:bodyPr anchor="t"/>
            <a:lstStyle/>
            <a:p>
              <a:pPr algn="l"/>
              <a:r>
                <a:rPr lang="en-US" sz="2000" b="1" u="sng" dirty="0"/>
                <a:t>Nonlinear Optimization</a:t>
              </a:r>
              <a:br>
                <a:rPr lang="en-US" sz="1600" b="1" u="sng" dirty="0"/>
              </a:br>
              <a:r>
                <a:rPr lang="en-US" sz="1600" u="none" dirty="0"/>
                <a:t>General form:</a:t>
              </a:r>
              <a:endParaRPr lang="en-US" sz="1600" b="0" i="0" u="none" dirty="0">
                <a:latin typeface="Cambria Math" panose="02040503050406030204" pitchFamily="18" charset="0"/>
              </a:endParaRPr>
            </a:p>
            <a:p>
              <a:pPr algn="ctr"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m:rPr>
                        <m:nor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minimize</m:t>
                    </m:r>
                    <m:r>
                      <m:rPr>
                        <m:nor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m:oMathPara>
              </a14:m>
              <a:br>
                <a:rPr lang="en-US" sz="1600" b="0" dirty="0"/>
              </a:br>
              <a14:m>
                <m:oMath xmlns:m="http://schemas.openxmlformats.org/officeDocument/2006/math">
                  <m:r>
                    <m:rPr>
                      <m:nor/>
                    </m:rPr>
                    <a:rPr lang="en-US" sz="1600" b="0" i="0" smtClean="0">
                      <a:latin typeface="Cambria Math" panose="02040503050406030204" pitchFamily="18" charset="0"/>
                    </a:rPr>
                    <m:t>by</m:t>
                  </m:r>
                  <m:r>
                    <m:rPr>
                      <m:nor/>
                    </m:rPr>
                    <a:rPr lang="en-US" sz="1600" b="0" i="0" smtClean="0">
                      <a:latin typeface="Cambria Math" panose="02040503050406030204" pitchFamily="18" charset="0"/>
                    </a:rPr>
                    <m:t> </m:t>
                  </m:r>
                  <m:r>
                    <m:rPr>
                      <m:nor/>
                    </m:rPr>
                    <a:rPr lang="en-US" sz="1600" b="0" i="0" smtClean="0">
                      <a:latin typeface="Cambria Math" panose="02040503050406030204" pitchFamily="18" charset="0"/>
                    </a:rPr>
                    <m:t>changing</m:t>
                  </m:r>
                  <m:r>
                    <a:rPr lang="en-US" sz="1600" b="0" i="1" smtClean="0">
                      <a:latin typeface="Cambria Math" panose="02040503050406030204" pitchFamily="18" charset="0"/>
                    </a:rPr>
                    <m:t> </m:t>
                  </m:r>
                  <m:acc>
                    <m:accPr>
                      <m:chr m:val="⃗"/>
                      <m:ctrlPr>
                        <a:rPr lang="en-US" sz="1600" i="1">
                          <a:latin typeface="Cambria Math" panose="02040503050406030204" pitchFamily="18" charset="0"/>
                        </a:rPr>
                      </m:ctrlPr>
                    </m:accPr>
                    <m:e>
                      <m:r>
                        <a:rPr lang="en-US" sz="1600" i="1">
                          <a:latin typeface="Cambria Math" panose="02040503050406030204" pitchFamily="18" charset="0"/>
                        </a:rPr>
                        <m:t>𝑥</m:t>
                      </m:r>
                    </m:e>
                  </m:acc>
                </m:oMath>
              </a14:m>
              <a:r>
                <a:rPr lang="en-US" sz="1600" b="0" dirty="0"/>
                <a:t>,</a:t>
              </a:r>
              <a:br>
                <a:rPr lang="en-US" sz="1600" b="0" dirty="0"/>
              </a:br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m:rPr>
                        <m:nor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subject</m:t>
                    </m:r>
                    <m:r>
                      <m:rPr>
                        <m:nor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to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⃗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acc>
                  </m:oMath>
                </m:oMathPara>
              </a14:m>
              <a:endParaRPr lang="en-US" sz="1600" dirty="0"/>
            </a:p>
            <a:p>
              <a:pPr algn="l"/>
              <a:endParaRPr lang="en-US" sz="1600" dirty="0"/>
            </a:p>
          </dgm:t>
        </dgm:pt>
      </mc:Choice>
      <mc:Fallback xmlns="">
        <dgm:pt modelId="{548233F1-49D5-4769-9273-DEF702BD03E0}">
          <dgm:prSet phldrT="[Text]" custT="1"/>
          <dgm:spPr/>
          <dgm:t>
            <a:bodyPr anchor="t"/>
            <a:lstStyle/>
            <a:p>
              <a:pPr algn="l"/>
              <a:r>
                <a:rPr lang="en-US" sz="2000" b="1" u="sng" dirty="0"/>
                <a:t>Nonlinear Optimization</a:t>
              </a:r>
              <a:br>
                <a:rPr lang="en-US" sz="1600" b="1" u="sng" dirty="0"/>
              </a:br>
              <a:r>
                <a:rPr lang="en-US" sz="1600" u="none" dirty="0"/>
                <a:t>General form:</a:t>
              </a:r>
              <a:endParaRPr lang="en-US" sz="1600" b="0" i="0" u="none" dirty="0">
                <a:latin typeface="Cambria Math" panose="02040503050406030204" pitchFamily="18" charset="0"/>
              </a:endParaRPr>
            </a:p>
            <a:p>
              <a:pPr algn="ctr"/>
              <a:r>
                <a:rPr lang="en-US" sz="1600" b="0" i="0">
                  <a:latin typeface="Cambria Math" panose="02040503050406030204" pitchFamily="18" charset="0"/>
                </a:rPr>
                <a:t>"minimize " 0</a:t>
              </a:r>
              <a:br>
                <a:rPr lang="en-US" sz="1600" b="0" dirty="0"/>
              </a:br>
              <a:r>
                <a:rPr lang="en-US" sz="1600" b="0" i="0">
                  <a:latin typeface="Cambria Math" panose="02040503050406030204" pitchFamily="18" charset="0"/>
                </a:rPr>
                <a:t>"by changing" </a:t>
              </a:r>
              <a:r>
                <a:rPr lang="en-US" sz="1600" i="0">
                  <a:latin typeface="Cambria Math" panose="02040503050406030204" pitchFamily="18" charset="0"/>
                </a:rPr>
                <a:t>𝑥 ⃗</a:t>
              </a:r>
              <a:r>
                <a:rPr lang="en-US" sz="1600" b="0" dirty="0"/>
                <a:t>,</a:t>
              </a:r>
              <a:br>
                <a:rPr lang="en-US" sz="1600" b="0" dirty="0"/>
              </a:br>
              <a:r>
                <a:rPr lang="en-US" sz="1600" b="0" i="0">
                  <a:latin typeface="Cambria Math" panose="02040503050406030204" pitchFamily="18" charset="0"/>
                </a:rPr>
                <a:t>"subject to":</a:t>
              </a:r>
              <a:br>
                <a:rPr lang="en-US" sz="1600" b="0" i="1" dirty="0">
                  <a:latin typeface="Cambria Math" panose="02040503050406030204" pitchFamily="18" charset="0"/>
                </a:rPr>
              </a:br>
              <a:r>
                <a:rPr lang="en-US" sz="1600" b="0" i="0">
                  <a:latin typeface="Cambria Math" panose="02040503050406030204" pitchFamily="18" charset="0"/>
                </a:rPr>
                <a:t>𝑓(</a:t>
              </a:r>
              <a:r>
                <a:rPr lang="en-US" sz="1600" i="0">
                  <a:latin typeface="Cambria Math" panose="02040503050406030204" pitchFamily="18" charset="0"/>
                </a:rPr>
                <a:t>𝑥 ⃗ )</a:t>
              </a:r>
              <a:r>
                <a:rPr lang="en-US" sz="1600" b="0" i="0">
                  <a:latin typeface="Cambria Math" panose="02040503050406030204" pitchFamily="18" charset="0"/>
                </a:rPr>
                <a:t>=</a:t>
              </a:r>
              <a:r>
                <a:rPr lang="en-US" sz="1600" i="0">
                  <a:latin typeface="Cambria Math" panose="02040503050406030204" pitchFamily="18" charset="0"/>
                </a:rPr>
                <a:t>0 ⃗</a:t>
              </a:r>
              <a:endParaRPr lang="en-US" sz="1600" dirty="0"/>
            </a:p>
            <a:p>
              <a:pPr algn="l"/>
              <a:endParaRPr lang="en-US" sz="1600" dirty="0"/>
            </a:p>
          </dgm:t>
        </dgm:pt>
      </mc:Fallback>
    </mc:AlternateContent>
    <dgm:pt modelId="{32DA12CD-57C5-4618-9960-C803FF8DF199}" type="parTrans" cxnId="{6B9A54DF-E136-4D84-9179-0A8BCB21C47F}">
      <dgm:prSet/>
      <dgm:spPr/>
      <dgm:t>
        <a:bodyPr/>
        <a:lstStyle/>
        <a:p>
          <a:endParaRPr lang="en-US"/>
        </a:p>
      </dgm:t>
    </dgm:pt>
    <dgm:pt modelId="{3A0084BB-5E8B-44E8-AC8F-8D1F91A81543}" type="sibTrans" cxnId="{6B9A54DF-E136-4D84-9179-0A8BCB21C47F}">
      <dgm:prSet/>
      <dgm:spPr>
        <a:ln>
          <a:headEnd type="none" w="med" len="med"/>
          <a:tailEnd type="triangle" w="med" len="med"/>
        </a:ln>
      </dgm:spPr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2BE14A1B-C869-46B2-8D51-F9A1EF8B5676}">
          <dgm:prSet phldrT="[Text]" custT="1"/>
          <dgm:spPr/>
          <dgm:t>
            <a:bodyPr anchor="t"/>
            <a:lstStyle/>
            <a:p>
              <a:pPr algn="l"/>
              <a:r>
                <a:rPr lang="en-US" sz="2000" b="1" u="sng" dirty="0"/>
                <a:t>Nonlinear Sys. of Eqns.</a:t>
              </a:r>
              <a:br>
                <a:rPr lang="en-US" sz="1600" u="sng" dirty="0"/>
              </a:br>
              <a:r>
                <a:rPr lang="en-US" sz="1600" u="none" dirty="0"/>
                <a:t>General form:</a:t>
              </a:r>
              <a:endParaRPr lang="en-US" sz="1600" b="0" i="0" u="none" dirty="0">
                <a:latin typeface="Cambria Math" panose="02040503050406030204" pitchFamily="18" charset="0"/>
              </a:endParaRPr>
            </a:p>
            <a:p>
              <a:pPr algn="ctr"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m:rPr>
                        <m:nor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Find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⃗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dirty="0" smtClean="0">
                        <a:latin typeface="Cambria Math" panose="02040503050406030204" pitchFamily="18" charset="0"/>
                      </a:rPr>
                      <m:t>given</m:t>
                    </m:r>
                    <m:r>
                      <a:rPr lang="en-US" sz="1600" b="0" i="0" dirty="0" smtClean="0">
                        <a:latin typeface="Cambria Math" panose="02040503050406030204" pitchFamily="18" charset="0"/>
                      </a:rPr>
                      <m:t>:</m:t>
                    </m:r>
                  </m:oMath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⃗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)=</m:t>
                    </m:r>
                    <m:acc>
                      <m:accPr>
                        <m:chr m:val="⃗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acc>
                  </m:oMath>
                </m:oMathPara>
              </a14:m>
              <a:endParaRPr lang="en-US" sz="1600" dirty="0"/>
            </a:p>
            <a:p>
              <a:pPr algn="ctr"/>
              <a:endParaRPr lang="en-US" sz="1600" dirty="0"/>
            </a:p>
          </dgm:t>
        </dgm:pt>
      </mc:Choice>
      <mc:Fallback xmlns="">
        <dgm:pt modelId="{2BE14A1B-C869-46B2-8D51-F9A1EF8B5676}">
          <dgm:prSet phldrT="[Text]" custT="1"/>
          <dgm:spPr/>
          <dgm:t>
            <a:bodyPr anchor="t"/>
            <a:lstStyle/>
            <a:p>
              <a:pPr algn="l"/>
              <a:r>
                <a:rPr lang="en-US" sz="2000" b="1" u="sng" dirty="0"/>
                <a:t>Nonlinear Sys. of Eqns.</a:t>
              </a:r>
              <a:br>
                <a:rPr lang="en-US" sz="1600" u="sng" dirty="0"/>
              </a:br>
              <a:r>
                <a:rPr lang="en-US" sz="1600" u="none" dirty="0"/>
                <a:t>General form:</a:t>
              </a:r>
              <a:endParaRPr lang="en-US" sz="1600" b="0" i="0" u="none" dirty="0">
                <a:latin typeface="Cambria Math" panose="02040503050406030204" pitchFamily="18" charset="0"/>
              </a:endParaRPr>
            </a:p>
            <a:p>
              <a:pPr algn="ctr"/>
              <a:r>
                <a:rPr lang="en-US" sz="1600" b="0" i="0">
                  <a:latin typeface="Cambria Math" panose="02040503050406030204" pitchFamily="18" charset="0"/>
                </a:rPr>
                <a:t>"Find" 𝑥 ⃗,</a:t>
              </a:r>
              <a:r>
                <a:rPr lang="en-US" sz="1600" b="0" i="0" dirty="0">
                  <a:latin typeface="Cambria Math" panose="02040503050406030204" pitchFamily="18" charset="0"/>
                </a:rPr>
                <a:t> given:</a:t>
              </a:r>
              <a:br>
                <a:rPr lang="en-US" sz="1600" b="0" i="0" dirty="0">
                  <a:latin typeface="Cambria Math" panose="02040503050406030204" pitchFamily="18" charset="0"/>
                </a:rPr>
              </a:br>
              <a:r>
                <a:rPr lang="en-US" sz="1600" b="0" i="0">
                  <a:latin typeface="Cambria Math" panose="02040503050406030204" pitchFamily="18" charset="0"/>
                </a:rPr>
                <a:t>𝑓 ⃗(𝑥 ⃗)=0 ⃗</a:t>
              </a:r>
              <a:endParaRPr lang="en-US" sz="1600" dirty="0"/>
            </a:p>
            <a:p>
              <a:pPr algn="ctr"/>
              <a:endParaRPr lang="en-US" sz="1600" dirty="0"/>
            </a:p>
          </dgm:t>
        </dgm:pt>
      </mc:Fallback>
    </mc:AlternateContent>
    <dgm:pt modelId="{621C15D7-5A51-4D7A-B8A4-625B43388CA3}" type="parTrans" cxnId="{AA75D8B3-0318-41B7-81B5-03EA6EF9C32A}">
      <dgm:prSet/>
      <dgm:spPr/>
      <dgm:t>
        <a:bodyPr/>
        <a:lstStyle/>
        <a:p>
          <a:endParaRPr lang="en-US"/>
        </a:p>
      </dgm:t>
    </dgm:pt>
    <dgm:pt modelId="{A34AAFE0-AE80-4570-9AA9-7EBE9F5327B8}" type="sibTrans" cxnId="{AA75D8B3-0318-41B7-81B5-03EA6EF9C32A}">
      <dgm:prSet/>
      <dgm:spPr>
        <a:ln>
          <a:headEnd type="none" w="med" len="med"/>
          <a:tailEnd type="triangle" w="med" len="med"/>
        </a:ln>
      </dgm:spPr>
      <dgm:t>
        <a:bodyPr/>
        <a:lstStyle/>
        <a:p>
          <a:endParaRPr lang="en-US"/>
        </a:p>
      </dgm:t>
    </dgm:pt>
    <dgm:pt modelId="{093539C6-3B12-4A1E-9361-ECC84CA31330}" type="pres">
      <dgm:prSet presAssocID="{66AB907D-AA91-4E4B-A9C7-9227680301AF}" presName="cycle" presStyleCnt="0">
        <dgm:presLayoutVars>
          <dgm:dir/>
          <dgm:resizeHandles val="exact"/>
        </dgm:presLayoutVars>
      </dgm:prSet>
      <dgm:spPr/>
    </dgm:pt>
    <dgm:pt modelId="{91C18599-EC93-4190-9DD2-F436833E8B15}" type="pres">
      <dgm:prSet presAssocID="{2BE14A1B-C869-46B2-8D51-F9A1EF8B5676}" presName="node" presStyleLbl="node1" presStyleIdx="0" presStyleCnt="2">
        <dgm:presLayoutVars>
          <dgm:bulletEnabled val="1"/>
        </dgm:presLayoutVars>
      </dgm:prSet>
      <dgm:spPr/>
    </dgm:pt>
    <dgm:pt modelId="{D4F1EEC7-A1C1-4CAD-B091-D7322ABD4CF3}" type="pres">
      <dgm:prSet presAssocID="{2BE14A1B-C869-46B2-8D51-F9A1EF8B5676}" presName="spNode" presStyleCnt="0"/>
      <dgm:spPr/>
    </dgm:pt>
    <dgm:pt modelId="{17E4DC94-98E0-4364-B289-965E5B649AC3}" type="pres">
      <dgm:prSet presAssocID="{A34AAFE0-AE80-4570-9AA9-7EBE9F5327B8}" presName="sibTrans" presStyleLbl="sibTrans1D1" presStyleIdx="0" presStyleCnt="2"/>
      <dgm:spPr/>
    </dgm:pt>
    <dgm:pt modelId="{933AFEAD-0D3F-482B-93E6-C74CDA9ECEE0}" type="pres">
      <dgm:prSet presAssocID="{548233F1-49D5-4769-9273-DEF702BD03E0}" presName="node" presStyleLbl="node1" presStyleIdx="1" presStyleCnt="2">
        <dgm:presLayoutVars>
          <dgm:bulletEnabled val="1"/>
        </dgm:presLayoutVars>
      </dgm:prSet>
      <dgm:spPr/>
    </dgm:pt>
    <dgm:pt modelId="{87AF6FDE-3EDD-4F35-A900-0075A6511006}" type="pres">
      <dgm:prSet presAssocID="{548233F1-49D5-4769-9273-DEF702BD03E0}" presName="spNode" presStyleCnt="0"/>
      <dgm:spPr/>
    </dgm:pt>
    <dgm:pt modelId="{76507A04-4AB0-46F3-9B2B-AC312786F2E9}" type="pres">
      <dgm:prSet presAssocID="{3A0084BB-5E8B-44E8-AC8F-8D1F91A81543}" presName="sibTrans" presStyleLbl="sibTrans1D1" presStyleIdx="1" presStyleCnt="2"/>
      <dgm:spPr/>
    </dgm:pt>
  </dgm:ptLst>
  <dgm:cxnLst>
    <dgm:cxn modelId="{604F983E-E89E-41B5-9C9B-8F82C078C540}" type="presOf" srcId="{548233F1-49D5-4769-9273-DEF702BD03E0}" destId="{933AFEAD-0D3F-482B-93E6-C74CDA9ECEE0}" srcOrd="0" destOrd="0" presId="urn:microsoft.com/office/officeart/2005/8/layout/cycle5"/>
    <dgm:cxn modelId="{AA75D8B3-0318-41B7-81B5-03EA6EF9C32A}" srcId="{66AB907D-AA91-4E4B-A9C7-9227680301AF}" destId="{2BE14A1B-C869-46B2-8D51-F9A1EF8B5676}" srcOrd="0" destOrd="0" parTransId="{621C15D7-5A51-4D7A-B8A4-625B43388CA3}" sibTransId="{A34AAFE0-AE80-4570-9AA9-7EBE9F5327B8}"/>
    <dgm:cxn modelId="{A8D7D2B9-DCB3-425F-8F7A-55BC790CED09}" type="presOf" srcId="{3A0084BB-5E8B-44E8-AC8F-8D1F91A81543}" destId="{76507A04-4AB0-46F3-9B2B-AC312786F2E9}" srcOrd="0" destOrd="0" presId="urn:microsoft.com/office/officeart/2005/8/layout/cycle5"/>
    <dgm:cxn modelId="{6B9A54DF-E136-4D84-9179-0A8BCB21C47F}" srcId="{66AB907D-AA91-4E4B-A9C7-9227680301AF}" destId="{548233F1-49D5-4769-9273-DEF702BD03E0}" srcOrd="1" destOrd="0" parTransId="{32DA12CD-57C5-4618-9960-C803FF8DF199}" sibTransId="{3A0084BB-5E8B-44E8-AC8F-8D1F91A81543}"/>
    <dgm:cxn modelId="{793C9DEE-C6E1-4D1C-8076-4388DE5905F0}" type="presOf" srcId="{66AB907D-AA91-4E4B-A9C7-9227680301AF}" destId="{093539C6-3B12-4A1E-9361-ECC84CA31330}" srcOrd="0" destOrd="0" presId="urn:microsoft.com/office/officeart/2005/8/layout/cycle5"/>
    <dgm:cxn modelId="{265800FA-EB97-495D-B32B-51FCF06EB472}" type="presOf" srcId="{A34AAFE0-AE80-4570-9AA9-7EBE9F5327B8}" destId="{17E4DC94-98E0-4364-B289-965E5B649AC3}" srcOrd="0" destOrd="0" presId="urn:microsoft.com/office/officeart/2005/8/layout/cycle5"/>
    <dgm:cxn modelId="{3F3728FF-83BD-4929-9D9F-5A5C0B2DF45C}" type="presOf" srcId="{2BE14A1B-C869-46B2-8D51-F9A1EF8B5676}" destId="{91C18599-EC93-4190-9DD2-F436833E8B15}" srcOrd="0" destOrd="0" presId="urn:microsoft.com/office/officeart/2005/8/layout/cycle5"/>
    <dgm:cxn modelId="{9F85BDB3-29F3-490C-ADEA-C64139DF3463}" type="presParOf" srcId="{093539C6-3B12-4A1E-9361-ECC84CA31330}" destId="{91C18599-EC93-4190-9DD2-F436833E8B15}" srcOrd="0" destOrd="0" presId="urn:microsoft.com/office/officeart/2005/8/layout/cycle5"/>
    <dgm:cxn modelId="{8D4221EF-58D8-49E3-95A7-17C6A9ED74EC}" type="presParOf" srcId="{093539C6-3B12-4A1E-9361-ECC84CA31330}" destId="{D4F1EEC7-A1C1-4CAD-B091-D7322ABD4CF3}" srcOrd="1" destOrd="0" presId="urn:microsoft.com/office/officeart/2005/8/layout/cycle5"/>
    <dgm:cxn modelId="{63E09AE2-7279-474F-AAC3-B5B5B3245839}" type="presParOf" srcId="{093539C6-3B12-4A1E-9361-ECC84CA31330}" destId="{17E4DC94-98E0-4364-B289-965E5B649AC3}" srcOrd="2" destOrd="0" presId="urn:microsoft.com/office/officeart/2005/8/layout/cycle5"/>
    <dgm:cxn modelId="{5B7D2EB0-5187-47B7-AB6A-E7A85CC9D74E}" type="presParOf" srcId="{093539C6-3B12-4A1E-9361-ECC84CA31330}" destId="{933AFEAD-0D3F-482B-93E6-C74CDA9ECEE0}" srcOrd="3" destOrd="0" presId="urn:microsoft.com/office/officeart/2005/8/layout/cycle5"/>
    <dgm:cxn modelId="{745838DC-C3A6-4B9C-B608-FA24AF424757}" type="presParOf" srcId="{093539C6-3B12-4A1E-9361-ECC84CA31330}" destId="{87AF6FDE-3EDD-4F35-A900-0075A6511006}" srcOrd="4" destOrd="0" presId="urn:microsoft.com/office/officeart/2005/8/layout/cycle5"/>
    <dgm:cxn modelId="{481BEF9B-C02F-4BB6-968A-564DFE821A1A}" type="presParOf" srcId="{093539C6-3B12-4A1E-9361-ECC84CA31330}" destId="{76507A04-4AB0-46F3-9B2B-AC312786F2E9}" srcOrd="5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6AB907D-AA91-4E4B-A9C7-9227680301AF}" type="doc">
      <dgm:prSet loTypeId="urn:microsoft.com/office/officeart/2005/8/layout/cycle5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48233F1-49D5-4769-9273-DEF702BD03E0}">
      <dgm:prSet phldrT="[Text]" custT="1"/>
      <dgm:spPr>
        <a:blipFill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32DA12CD-57C5-4618-9960-C803FF8DF199}" type="parTrans" cxnId="{6B9A54DF-E136-4D84-9179-0A8BCB21C47F}">
      <dgm:prSet/>
      <dgm:spPr/>
      <dgm:t>
        <a:bodyPr/>
        <a:lstStyle/>
        <a:p>
          <a:endParaRPr lang="en-US"/>
        </a:p>
      </dgm:t>
    </dgm:pt>
    <dgm:pt modelId="{3A0084BB-5E8B-44E8-AC8F-8D1F91A81543}" type="sibTrans" cxnId="{6B9A54DF-E136-4D84-9179-0A8BCB21C47F}">
      <dgm:prSet/>
      <dgm:spPr>
        <a:ln>
          <a:headEnd type="none" w="med" len="med"/>
          <a:tailEnd type="triangle" w="med" len="med"/>
        </a:ln>
      </dgm:spPr>
      <dgm:t>
        <a:bodyPr/>
        <a:lstStyle/>
        <a:p>
          <a:endParaRPr lang="en-US"/>
        </a:p>
      </dgm:t>
    </dgm:pt>
    <dgm:pt modelId="{2BE14A1B-C869-46B2-8D51-F9A1EF8B5676}">
      <dgm:prSet phldrT="[Text]" custT="1"/>
      <dgm:spPr>
        <a:blipFill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621C15D7-5A51-4D7A-B8A4-625B43388CA3}" type="parTrans" cxnId="{AA75D8B3-0318-41B7-81B5-03EA6EF9C32A}">
      <dgm:prSet/>
      <dgm:spPr/>
      <dgm:t>
        <a:bodyPr/>
        <a:lstStyle/>
        <a:p>
          <a:endParaRPr lang="en-US"/>
        </a:p>
      </dgm:t>
    </dgm:pt>
    <dgm:pt modelId="{A34AAFE0-AE80-4570-9AA9-7EBE9F5327B8}" type="sibTrans" cxnId="{AA75D8B3-0318-41B7-81B5-03EA6EF9C32A}">
      <dgm:prSet/>
      <dgm:spPr>
        <a:ln>
          <a:headEnd type="none" w="med" len="med"/>
          <a:tailEnd type="triangle" w="med" len="med"/>
        </a:ln>
      </dgm:spPr>
      <dgm:t>
        <a:bodyPr/>
        <a:lstStyle/>
        <a:p>
          <a:endParaRPr lang="en-US"/>
        </a:p>
      </dgm:t>
    </dgm:pt>
    <dgm:pt modelId="{093539C6-3B12-4A1E-9361-ECC84CA31330}" type="pres">
      <dgm:prSet presAssocID="{66AB907D-AA91-4E4B-A9C7-9227680301AF}" presName="cycle" presStyleCnt="0">
        <dgm:presLayoutVars>
          <dgm:dir/>
          <dgm:resizeHandles val="exact"/>
        </dgm:presLayoutVars>
      </dgm:prSet>
      <dgm:spPr/>
    </dgm:pt>
    <dgm:pt modelId="{91C18599-EC93-4190-9DD2-F436833E8B15}" type="pres">
      <dgm:prSet presAssocID="{2BE14A1B-C869-46B2-8D51-F9A1EF8B5676}" presName="node" presStyleLbl="node1" presStyleIdx="0" presStyleCnt="2">
        <dgm:presLayoutVars>
          <dgm:bulletEnabled val="1"/>
        </dgm:presLayoutVars>
      </dgm:prSet>
      <dgm:spPr/>
    </dgm:pt>
    <dgm:pt modelId="{D4F1EEC7-A1C1-4CAD-B091-D7322ABD4CF3}" type="pres">
      <dgm:prSet presAssocID="{2BE14A1B-C869-46B2-8D51-F9A1EF8B5676}" presName="spNode" presStyleCnt="0"/>
      <dgm:spPr/>
    </dgm:pt>
    <dgm:pt modelId="{17E4DC94-98E0-4364-B289-965E5B649AC3}" type="pres">
      <dgm:prSet presAssocID="{A34AAFE0-AE80-4570-9AA9-7EBE9F5327B8}" presName="sibTrans" presStyleLbl="sibTrans1D1" presStyleIdx="0" presStyleCnt="2"/>
      <dgm:spPr/>
    </dgm:pt>
    <dgm:pt modelId="{933AFEAD-0D3F-482B-93E6-C74CDA9ECEE0}" type="pres">
      <dgm:prSet presAssocID="{548233F1-49D5-4769-9273-DEF702BD03E0}" presName="node" presStyleLbl="node1" presStyleIdx="1" presStyleCnt="2">
        <dgm:presLayoutVars>
          <dgm:bulletEnabled val="1"/>
        </dgm:presLayoutVars>
      </dgm:prSet>
      <dgm:spPr/>
    </dgm:pt>
    <dgm:pt modelId="{87AF6FDE-3EDD-4F35-A900-0075A6511006}" type="pres">
      <dgm:prSet presAssocID="{548233F1-49D5-4769-9273-DEF702BD03E0}" presName="spNode" presStyleCnt="0"/>
      <dgm:spPr/>
    </dgm:pt>
    <dgm:pt modelId="{76507A04-4AB0-46F3-9B2B-AC312786F2E9}" type="pres">
      <dgm:prSet presAssocID="{3A0084BB-5E8B-44E8-AC8F-8D1F91A81543}" presName="sibTrans" presStyleLbl="sibTrans1D1" presStyleIdx="1" presStyleCnt="2"/>
      <dgm:spPr/>
    </dgm:pt>
  </dgm:ptLst>
  <dgm:cxnLst>
    <dgm:cxn modelId="{604F983E-E89E-41B5-9C9B-8F82C078C540}" type="presOf" srcId="{548233F1-49D5-4769-9273-DEF702BD03E0}" destId="{933AFEAD-0D3F-482B-93E6-C74CDA9ECEE0}" srcOrd="0" destOrd="0" presId="urn:microsoft.com/office/officeart/2005/8/layout/cycle5"/>
    <dgm:cxn modelId="{AA75D8B3-0318-41B7-81B5-03EA6EF9C32A}" srcId="{66AB907D-AA91-4E4B-A9C7-9227680301AF}" destId="{2BE14A1B-C869-46B2-8D51-F9A1EF8B5676}" srcOrd="0" destOrd="0" parTransId="{621C15D7-5A51-4D7A-B8A4-625B43388CA3}" sibTransId="{A34AAFE0-AE80-4570-9AA9-7EBE9F5327B8}"/>
    <dgm:cxn modelId="{A8D7D2B9-DCB3-425F-8F7A-55BC790CED09}" type="presOf" srcId="{3A0084BB-5E8B-44E8-AC8F-8D1F91A81543}" destId="{76507A04-4AB0-46F3-9B2B-AC312786F2E9}" srcOrd="0" destOrd="0" presId="urn:microsoft.com/office/officeart/2005/8/layout/cycle5"/>
    <dgm:cxn modelId="{6B9A54DF-E136-4D84-9179-0A8BCB21C47F}" srcId="{66AB907D-AA91-4E4B-A9C7-9227680301AF}" destId="{548233F1-49D5-4769-9273-DEF702BD03E0}" srcOrd="1" destOrd="0" parTransId="{32DA12CD-57C5-4618-9960-C803FF8DF199}" sibTransId="{3A0084BB-5E8B-44E8-AC8F-8D1F91A81543}"/>
    <dgm:cxn modelId="{793C9DEE-C6E1-4D1C-8076-4388DE5905F0}" type="presOf" srcId="{66AB907D-AA91-4E4B-A9C7-9227680301AF}" destId="{093539C6-3B12-4A1E-9361-ECC84CA31330}" srcOrd="0" destOrd="0" presId="urn:microsoft.com/office/officeart/2005/8/layout/cycle5"/>
    <dgm:cxn modelId="{265800FA-EB97-495D-B32B-51FCF06EB472}" type="presOf" srcId="{A34AAFE0-AE80-4570-9AA9-7EBE9F5327B8}" destId="{17E4DC94-98E0-4364-B289-965E5B649AC3}" srcOrd="0" destOrd="0" presId="urn:microsoft.com/office/officeart/2005/8/layout/cycle5"/>
    <dgm:cxn modelId="{3F3728FF-83BD-4929-9D9F-5A5C0B2DF45C}" type="presOf" srcId="{2BE14A1B-C869-46B2-8D51-F9A1EF8B5676}" destId="{91C18599-EC93-4190-9DD2-F436833E8B15}" srcOrd="0" destOrd="0" presId="urn:microsoft.com/office/officeart/2005/8/layout/cycle5"/>
    <dgm:cxn modelId="{9F85BDB3-29F3-490C-ADEA-C64139DF3463}" type="presParOf" srcId="{093539C6-3B12-4A1E-9361-ECC84CA31330}" destId="{91C18599-EC93-4190-9DD2-F436833E8B15}" srcOrd="0" destOrd="0" presId="urn:microsoft.com/office/officeart/2005/8/layout/cycle5"/>
    <dgm:cxn modelId="{8D4221EF-58D8-49E3-95A7-17C6A9ED74EC}" type="presParOf" srcId="{093539C6-3B12-4A1E-9361-ECC84CA31330}" destId="{D4F1EEC7-A1C1-4CAD-B091-D7322ABD4CF3}" srcOrd="1" destOrd="0" presId="urn:microsoft.com/office/officeart/2005/8/layout/cycle5"/>
    <dgm:cxn modelId="{63E09AE2-7279-474F-AAC3-B5B5B3245839}" type="presParOf" srcId="{093539C6-3B12-4A1E-9361-ECC84CA31330}" destId="{17E4DC94-98E0-4364-B289-965E5B649AC3}" srcOrd="2" destOrd="0" presId="urn:microsoft.com/office/officeart/2005/8/layout/cycle5"/>
    <dgm:cxn modelId="{5B7D2EB0-5187-47B7-AB6A-E7A85CC9D74E}" type="presParOf" srcId="{093539C6-3B12-4A1E-9361-ECC84CA31330}" destId="{933AFEAD-0D3F-482B-93E6-C74CDA9ECEE0}" srcOrd="3" destOrd="0" presId="urn:microsoft.com/office/officeart/2005/8/layout/cycle5"/>
    <dgm:cxn modelId="{745838DC-C3A6-4B9C-B608-FA24AF424757}" type="presParOf" srcId="{093539C6-3B12-4A1E-9361-ECC84CA31330}" destId="{87AF6FDE-3EDD-4F35-A900-0075A6511006}" srcOrd="4" destOrd="0" presId="urn:microsoft.com/office/officeart/2005/8/layout/cycle5"/>
    <dgm:cxn modelId="{481BEF9B-C02F-4BB6-968A-564DFE821A1A}" type="presParOf" srcId="{093539C6-3B12-4A1E-9361-ECC84CA31330}" destId="{76507A04-4AB0-46F3-9B2B-AC312786F2E9}" srcOrd="5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1677B4-A3E1-4649-B6C5-F4473C42113F}">
      <dsp:nvSpPr>
        <dsp:cNvPr id="0" name=""/>
        <dsp:cNvSpPr/>
      </dsp:nvSpPr>
      <dsp:spPr>
        <a:xfrm>
          <a:off x="0" y="2645"/>
          <a:ext cx="10160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016ED4-1FDE-4958-A998-CF442CA7215C}">
      <dsp:nvSpPr>
        <dsp:cNvPr id="0" name=""/>
        <dsp:cNvSpPr/>
      </dsp:nvSpPr>
      <dsp:spPr>
        <a:xfrm>
          <a:off x="0" y="2645"/>
          <a:ext cx="2032000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01</a:t>
          </a:r>
        </a:p>
      </dsp:txBody>
      <dsp:txXfrm>
        <a:off x="0" y="2645"/>
        <a:ext cx="2032000" cy="1804458"/>
      </dsp:txXfrm>
    </dsp:sp>
    <dsp:sp modelId="{F3D7E8CE-F297-41AD-97CE-55B162EA8729}">
      <dsp:nvSpPr>
        <dsp:cNvPr id="0" name=""/>
        <dsp:cNvSpPr/>
      </dsp:nvSpPr>
      <dsp:spPr>
        <a:xfrm>
          <a:off x="2184400" y="84586"/>
          <a:ext cx="7975600" cy="1638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Motivations and challenges for aircraft design optimization</a:t>
          </a:r>
          <a:br>
            <a:rPr lang="en-US" sz="3300" kern="1200" dirty="0"/>
          </a:br>
          <a:r>
            <a:rPr lang="en-US" sz="3300" kern="1200" dirty="0"/>
            <a:t>(10 min.)</a:t>
          </a:r>
        </a:p>
      </dsp:txBody>
      <dsp:txXfrm>
        <a:off x="2184400" y="84586"/>
        <a:ext cx="7975600" cy="1638814"/>
      </dsp:txXfrm>
    </dsp:sp>
    <dsp:sp modelId="{83EE047A-079D-472D-BD89-EC38719A056E}">
      <dsp:nvSpPr>
        <dsp:cNvPr id="0" name=""/>
        <dsp:cNvSpPr/>
      </dsp:nvSpPr>
      <dsp:spPr>
        <a:xfrm>
          <a:off x="2032000" y="1723401"/>
          <a:ext cx="812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A5C941-49AF-4CF5-A673-E9A28363457F}">
      <dsp:nvSpPr>
        <dsp:cNvPr id="0" name=""/>
        <dsp:cNvSpPr/>
      </dsp:nvSpPr>
      <dsp:spPr>
        <a:xfrm>
          <a:off x="0" y="1807104"/>
          <a:ext cx="10160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B57C31-69FB-4A98-8D8A-5EB4ABCC3734}">
      <dsp:nvSpPr>
        <dsp:cNvPr id="0" name=""/>
        <dsp:cNvSpPr/>
      </dsp:nvSpPr>
      <dsp:spPr>
        <a:xfrm>
          <a:off x="0" y="1807104"/>
          <a:ext cx="2032000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02</a:t>
          </a:r>
        </a:p>
      </dsp:txBody>
      <dsp:txXfrm>
        <a:off x="0" y="1807104"/>
        <a:ext cx="2032000" cy="1804458"/>
      </dsp:txXfrm>
    </dsp:sp>
    <dsp:sp modelId="{B2DED4A8-E094-4492-8C16-82D9BC590BC8}">
      <dsp:nvSpPr>
        <dsp:cNvPr id="0" name=""/>
        <dsp:cNvSpPr/>
      </dsp:nvSpPr>
      <dsp:spPr>
        <a:xfrm>
          <a:off x="2184400" y="1889045"/>
          <a:ext cx="7975600" cy="1638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AeroSandbox</a:t>
          </a:r>
          <a:r>
            <a:rPr lang="en-US" sz="3300" kern="1200" dirty="0"/>
            <a:t>: a new design framework</a:t>
          </a:r>
          <a:br>
            <a:rPr lang="en-US" sz="3300" kern="1200" dirty="0"/>
          </a:br>
          <a:r>
            <a:rPr lang="en-US" sz="3300" kern="1200" dirty="0"/>
            <a:t>(20 min.)</a:t>
          </a:r>
        </a:p>
      </dsp:txBody>
      <dsp:txXfrm>
        <a:off x="2184400" y="1889045"/>
        <a:ext cx="7975600" cy="1638814"/>
      </dsp:txXfrm>
    </dsp:sp>
    <dsp:sp modelId="{9ABAB0FF-5D8D-4961-9893-8EBCD9307AB6}">
      <dsp:nvSpPr>
        <dsp:cNvPr id="0" name=""/>
        <dsp:cNvSpPr/>
      </dsp:nvSpPr>
      <dsp:spPr>
        <a:xfrm>
          <a:off x="2032000" y="3527859"/>
          <a:ext cx="812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4A0C29-74DB-4180-8773-4259A59C2172}">
      <dsp:nvSpPr>
        <dsp:cNvPr id="0" name=""/>
        <dsp:cNvSpPr/>
      </dsp:nvSpPr>
      <dsp:spPr>
        <a:xfrm>
          <a:off x="0" y="3611562"/>
          <a:ext cx="10160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6E64F8-21EF-4E0E-9290-ACF12132CFEA}">
      <dsp:nvSpPr>
        <dsp:cNvPr id="0" name=""/>
        <dsp:cNvSpPr/>
      </dsp:nvSpPr>
      <dsp:spPr>
        <a:xfrm>
          <a:off x="0" y="3611562"/>
          <a:ext cx="2032000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03</a:t>
          </a:r>
        </a:p>
      </dsp:txBody>
      <dsp:txXfrm>
        <a:off x="0" y="3611562"/>
        <a:ext cx="2032000" cy="1804458"/>
      </dsp:txXfrm>
    </dsp:sp>
    <dsp:sp modelId="{B3E51991-D536-4646-A50C-D88637FA4472}">
      <dsp:nvSpPr>
        <dsp:cNvPr id="0" name=""/>
        <dsp:cNvSpPr/>
      </dsp:nvSpPr>
      <dsp:spPr>
        <a:xfrm>
          <a:off x="2184400" y="3693503"/>
          <a:ext cx="7975600" cy="1638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Applications and case studies</a:t>
          </a:r>
          <a:br>
            <a:rPr lang="en-US" sz="3300" kern="1200" dirty="0"/>
          </a:br>
          <a:r>
            <a:rPr lang="en-US" sz="3300" kern="1200" dirty="0"/>
            <a:t>(20 min.)</a:t>
          </a:r>
        </a:p>
      </dsp:txBody>
      <dsp:txXfrm>
        <a:off x="2184400" y="3693503"/>
        <a:ext cx="7975600" cy="1638814"/>
      </dsp:txXfrm>
    </dsp:sp>
    <dsp:sp modelId="{4BF863CD-AA7F-4A64-A784-642BCD0D93B6}">
      <dsp:nvSpPr>
        <dsp:cNvPr id="0" name=""/>
        <dsp:cNvSpPr/>
      </dsp:nvSpPr>
      <dsp:spPr>
        <a:xfrm>
          <a:off x="2032000" y="5332318"/>
          <a:ext cx="812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6322DB-1387-49A8-A7B3-5FB9C8554AC8}">
      <dsp:nvSpPr>
        <dsp:cNvPr id="0" name=""/>
        <dsp:cNvSpPr/>
      </dsp:nvSpPr>
      <dsp:spPr>
        <a:xfrm>
          <a:off x="0" y="0"/>
          <a:ext cx="46082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E2F889-ABF4-48FF-B998-E3174F8DC426}">
      <dsp:nvSpPr>
        <dsp:cNvPr id="0" name=""/>
        <dsp:cNvSpPr/>
      </dsp:nvSpPr>
      <dsp:spPr>
        <a:xfrm>
          <a:off x="0" y="0"/>
          <a:ext cx="921657" cy="28073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Typical Disciplines</a:t>
          </a:r>
        </a:p>
      </dsp:txBody>
      <dsp:txXfrm>
        <a:off x="0" y="0"/>
        <a:ext cx="921657" cy="2807304"/>
      </dsp:txXfrm>
    </dsp:sp>
    <dsp:sp modelId="{4DD6A751-842F-4534-9338-070F2E0B7D7F}">
      <dsp:nvSpPr>
        <dsp:cNvPr id="0" name=""/>
        <dsp:cNvSpPr/>
      </dsp:nvSpPr>
      <dsp:spPr>
        <a:xfrm>
          <a:off x="990781" y="14769"/>
          <a:ext cx="3617504" cy="2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Aerodynamics</a:t>
          </a:r>
        </a:p>
      </dsp:txBody>
      <dsp:txXfrm>
        <a:off x="990781" y="14769"/>
        <a:ext cx="3617504" cy="295397"/>
      </dsp:txXfrm>
    </dsp:sp>
    <dsp:sp modelId="{9462FE69-5ABE-4618-846C-55CF02CF34FB}">
      <dsp:nvSpPr>
        <dsp:cNvPr id="0" name=""/>
        <dsp:cNvSpPr/>
      </dsp:nvSpPr>
      <dsp:spPr>
        <a:xfrm>
          <a:off x="921657" y="310167"/>
          <a:ext cx="36866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D3E3F1-6220-4FDF-AC8E-F7BE9DBB6A1E}">
      <dsp:nvSpPr>
        <dsp:cNvPr id="0" name=""/>
        <dsp:cNvSpPr/>
      </dsp:nvSpPr>
      <dsp:spPr>
        <a:xfrm>
          <a:off x="990781" y="324937"/>
          <a:ext cx="3617504" cy="2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Structures</a:t>
          </a:r>
        </a:p>
      </dsp:txBody>
      <dsp:txXfrm>
        <a:off x="990781" y="324937"/>
        <a:ext cx="3617504" cy="295397"/>
      </dsp:txXfrm>
    </dsp:sp>
    <dsp:sp modelId="{DAFB129A-0107-451B-ABBA-0F6B945F01A8}">
      <dsp:nvSpPr>
        <dsp:cNvPr id="0" name=""/>
        <dsp:cNvSpPr/>
      </dsp:nvSpPr>
      <dsp:spPr>
        <a:xfrm>
          <a:off x="921657" y="620334"/>
          <a:ext cx="36866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2FCD07-13ED-47E2-B930-E4CC479831E7}">
      <dsp:nvSpPr>
        <dsp:cNvPr id="0" name=""/>
        <dsp:cNvSpPr/>
      </dsp:nvSpPr>
      <dsp:spPr>
        <a:xfrm>
          <a:off x="990781" y="635104"/>
          <a:ext cx="3617504" cy="2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Propulsion</a:t>
          </a:r>
        </a:p>
      </dsp:txBody>
      <dsp:txXfrm>
        <a:off x="990781" y="635104"/>
        <a:ext cx="3617504" cy="295397"/>
      </dsp:txXfrm>
    </dsp:sp>
    <dsp:sp modelId="{AF53A4F0-E55E-4CED-B7C1-34E690DD444E}">
      <dsp:nvSpPr>
        <dsp:cNvPr id="0" name=""/>
        <dsp:cNvSpPr/>
      </dsp:nvSpPr>
      <dsp:spPr>
        <a:xfrm>
          <a:off x="921657" y="930502"/>
          <a:ext cx="36866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E043C8-8EE8-4645-8FE6-8093E008992D}">
      <dsp:nvSpPr>
        <dsp:cNvPr id="0" name=""/>
        <dsp:cNvSpPr/>
      </dsp:nvSpPr>
      <dsp:spPr>
        <a:xfrm>
          <a:off x="990781" y="945271"/>
          <a:ext cx="3617504" cy="2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Power Systems</a:t>
          </a:r>
        </a:p>
      </dsp:txBody>
      <dsp:txXfrm>
        <a:off x="990781" y="945271"/>
        <a:ext cx="3617504" cy="295397"/>
      </dsp:txXfrm>
    </dsp:sp>
    <dsp:sp modelId="{57233B34-C64C-417B-BCD0-2F334F8C5047}">
      <dsp:nvSpPr>
        <dsp:cNvPr id="0" name=""/>
        <dsp:cNvSpPr/>
      </dsp:nvSpPr>
      <dsp:spPr>
        <a:xfrm>
          <a:off x="921657" y="1240669"/>
          <a:ext cx="36866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1F3499-F314-4965-8E15-8C5F6A391F39}">
      <dsp:nvSpPr>
        <dsp:cNvPr id="0" name=""/>
        <dsp:cNvSpPr/>
      </dsp:nvSpPr>
      <dsp:spPr>
        <a:xfrm>
          <a:off x="990781" y="1255439"/>
          <a:ext cx="3617504" cy="2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Stability &amp; Control</a:t>
          </a:r>
        </a:p>
      </dsp:txBody>
      <dsp:txXfrm>
        <a:off x="990781" y="1255439"/>
        <a:ext cx="3617504" cy="295397"/>
      </dsp:txXfrm>
    </dsp:sp>
    <dsp:sp modelId="{98D64EA0-224D-4528-B60C-7A6E19B57E3A}">
      <dsp:nvSpPr>
        <dsp:cNvPr id="0" name=""/>
        <dsp:cNvSpPr/>
      </dsp:nvSpPr>
      <dsp:spPr>
        <a:xfrm>
          <a:off x="921657" y="1550836"/>
          <a:ext cx="36866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E73B5-DDF3-4196-AA0A-DB372C2C507A}">
      <dsp:nvSpPr>
        <dsp:cNvPr id="0" name=""/>
        <dsp:cNvSpPr/>
      </dsp:nvSpPr>
      <dsp:spPr>
        <a:xfrm>
          <a:off x="990781" y="1565606"/>
          <a:ext cx="3617504" cy="2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Trajectory/Dynamics</a:t>
          </a:r>
        </a:p>
      </dsp:txBody>
      <dsp:txXfrm>
        <a:off x="990781" y="1565606"/>
        <a:ext cx="3617504" cy="295397"/>
      </dsp:txXfrm>
    </dsp:sp>
    <dsp:sp modelId="{1738C09E-F21C-42C1-8BBE-55D567008E6D}">
      <dsp:nvSpPr>
        <dsp:cNvPr id="0" name=""/>
        <dsp:cNvSpPr/>
      </dsp:nvSpPr>
      <dsp:spPr>
        <a:xfrm>
          <a:off x="921657" y="1861004"/>
          <a:ext cx="36866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C2C6A1-5873-4D3B-91E1-ADA68A19BB1D}">
      <dsp:nvSpPr>
        <dsp:cNvPr id="0" name=""/>
        <dsp:cNvSpPr/>
      </dsp:nvSpPr>
      <dsp:spPr>
        <a:xfrm>
          <a:off x="990781" y="1875773"/>
          <a:ext cx="3617504" cy="2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Weights</a:t>
          </a:r>
        </a:p>
      </dsp:txBody>
      <dsp:txXfrm>
        <a:off x="990781" y="1875773"/>
        <a:ext cx="3617504" cy="295397"/>
      </dsp:txXfrm>
    </dsp:sp>
    <dsp:sp modelId="{692A90FA-AC13-44B3-8FDA-44D5C894B349}">
      <dsp:nvSpPr>
        <dsp:cNvPr id="0" name=""/>
        <dsp:cNvSpPr/>
      </dsp:nvSpPr>
      <dsp:spPr>
        <a:xfrm>
          <a:off x="921657" y="2171171"/>
          <a:ext cx="36866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F22B65-2EF1-44CB-A550-6B027A4B5341}">
      <dsp:nvSpPr>
        <dsp:cNvPr id="0" name=""/>
        <dsp:cNvSpPr/>
      </dsp:nvSpPr>
      <dsp:spPr>
        <a:xfrm>
          <a:off x="990781" y="2185941"/>
          <a:ext cx="3617504" cy="2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Mission-specific requirements</a:t>
          </a:r>
        </a:p>
      </dsp:txBody>
      <dsp:txXfrm>
        <a:off x="990781" y="2185941"/>
        <a:ext cx="3617504" cy="295397"/>
      </dsp:txXfrm>
    </dsp:sp>
    <dsp:sp modelId="{202D7473-4226-4487-9C14-B826EB52FCFB}">
      <dsp:nvSpPr>
        <dsp:cNvPr id="0" name=""/>
        <dsp:cNvSpPr/>
      </dsp:nvSpPr>
      <dsp:spPr>
        <a:xfrm>
          <a:off x="921657" y="2481338"/>
          <a:ext cx="36866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BD4C0A-CC6D-4211-B3A5-3D897226D1B5}">
      <dsp:nvSpPr>
        <dsp:cNvPr id="0" name=""/>
        <dsp:cNvSpPr/>
      </dsp:nvSpPr>
      <dsp:spPr>
        <a:xfrm>
          <a:off x="990781" y="2496108"/>
          <a:ext cx="3617504" cy="2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…</a:t>
          </a:r>
        </a:p>
      </dsp:txBody>
      <dsp:txXfrm>
        <a:off x="990781" y="2496108"/>
        <a:ext cx="3617504" cy="295397"/>
      </dsp:txXfrm>
    </dsp:sp>
    <dsp:sp modelId="{85E9A061-3BB1-49D5-9A4E-0A3279FA59E2}">
      <dsp:nvSpPr>
        <dsp:cNvPr id="0" name=""/>
        <dsp:cNvSpPr/>
      </dsp:nvSpPr>
      <dsp:spPr>
        <a:xfrm>
          <a:off x="921657" y="2791506"/>
          <a:ext cx="36866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C18599-EC93-4190-9DD2-F436833E8B15}">
      <dsp:nvSpPr>
        <dsp:cNvPr id="0" name=""/>
        <dsp:cNvSpPr/>
      </dsp:nvSpPr>
      <dsp:spPr>
        <a:xfrm>
          <a:off x="725" y="1535497"/>
          <a:ext cx="3071541" cy="199650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 dirty="0"/>
            <a:t>Nonlinear Sys. of Eqns.</a:t>
          </a:r>
          <a:br>
            <a:rPr lang="en-US" sz="1600" u="sng" kern="1200" dirty="0"/>
          </a:br>
          <a:r>
            <a:rPr lang="en-US" sz="1600" u="none" kern="1200" dirty="0"/>
            <a:t>General form:</a:t>
          </a:r>
          <a:endParaRPr lang="en-US" sz="1600" b="0" i="0" u="none" kern="1200" dirty="0">
            <a:latin typeface="Cambria Math" panose="02040503050406030204" pitchFamily="18" charset="0"/>
          </a:endParaRP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m:rPr>
                    <m:nor/>
                  </m:rPr>
                  <a:rPr lang="en-US" sz="1600" b="0" i="0" kern="1200" smtClean="0">
                    <a:latin typeface="Cambria Math" panose="02040503050406030204" pitchFamily="18" charset="0"/>
                  </a:rPr>
                  <m:t>Find</m:t>
                </m:r>
                <m:r>
                  <a:rPr lang="en-US" sz="1600" b="0" i="1" kern="1200" smtClean="0">
                    <a:latin typeface="Cambria Math" panose="02040503050406030204" pitchFamily="18" charset="0"/>
                  </a:rPr>
                  <m:t> </m:t>
                </m:r>
                <m:acc>
                  <m:accPr>
                    <m:chr m:val="⃗"/>
                    <m:ctrlPr>
                      <a:rPr lang="en-US" sz="1600" b="0" i="1" kern="1200" smtClean="0">
                        <a:latin typeface="Cambria Math" panose="02040503050406030204" pitchFamily="18" charset="0"/>
                      </a:rPr>
                    </m:ctrlPr>
                  </m:accPr>
                  <m:e>
                    <m:r>
                      <a:rPr lang="en-US" sz="1600" b="0" i="1" kern="1200" smtClean="0">
                        <a:latin typeface="Cambria Math" panose="02040503050406030204" pitchFamily="18" charset="0"/>
                      </a:rPr>
                      <m:t>𝑥</m:t>
                    </m:r>
                  </m:e>
                </m:acc>
                <m:r>
                  <a:rPr lang="en-US" sz="1600" b="0" i="1" kern="1200" smtClean="0">
                    <a:latin typeface="Cambria Math" panose="02040503050406030204" pitchFamily="18" charset="0"/>
                  </a:rPr>
                  <m:t>,</m:t>
                </m:r>
                <m:r>
                  <a:rPr lang="en-US" sz="1600" b="0" i="0" kern="1200" dirty="0" smtClean="0">
                    <a:latin typeface="Cambria Math" panose="02040503050406030204" pitchFamily="18" charset="0"/>
                  </a:rPr>
                  <m:t> </m:t>
                </m:r>
                <m:r>
                  <m:rPr>
                    <m:sty m:val="p"/>
                  </m:rPr>
                  <a:rPr lang="en-US" sz="1600" b="0" i="0" kern="1200" dirty="0" smtClean="0">
                    <a:latin typeface="Cambria Math" panose="02040503050406030204" pitchFamily="18" charset="0"/>
                  </a:rPr>
                  <m:t>given</m:t>
                </m:r>
                <m:r>
                  <a:rPr lang="en-US" sz="1600" b="0" i="0" kern="1200" dirty="0" smtClean="0">
                    <a:latin typeface="Cambria Math" panose="02040503050406030204" pitchFamily="18" charset="0"/>
                  </a:rPr>
                  <m:t>:</m:t>
                </m:r>
              </m:oMath>
              <m:oMath xmlns:m="http://schemas.openxmlformats.org/officeDocument/2006/math">
                <m:acc>
                  <m:accPr>
                    <m:chr m:val="⃗"/>
                    <m:ctrlPr>
                      <a:rPr lang="en-US" sz="1600" b="0" i="1" kern="1200" smtClean="0">
                        <a:latin typeface="Cambria Math" panose="02040503050406030204" pitchFamily="18" charset="0"/>
                      </a:rPr>
                    </m:ctrlPr>
                  </m:accPr>
                  <m:e>
                    <m:r>
                      <a:rPr lang="en-US" sz="1600" b="0" i="1" kern="1200" smtClean="0">
                        <a:latin typeface="Cambria Math" panose="02040503050406030204" pitchFamily="18" charset="0"/>
                      </a:rPr>
                      <m:t>𝑓</m:t>
                    </m:r>
                  </m:e>
                </m:acc>
                <m:r>
                  <a:rPr lang="en-US" sz="1600" b="0" i="1" kern="1200" smtClean="0">
                    <a:latin typeface="Cambria Math" panose="02040503050406030204" pitchFamily="18" charset="0"/>
                  </a:rPr>
                  <m:t>(</m:t>
                </m:r>
                <m:acc>
                  <m:accPr>
                    <m:chr m:val="⃗"/>
                    <m:ctrlPr>
                      <a:rPr lang="en-US" sz="1600" b="0" i="1" kern="1200" smtClean="0">
                        <a:latin typeface="Cambria Math" panose="02040503050406030204" pitchFamily="18" charset="0"/>
                      </a:rPr>
                    </m:ctrlPr>
                  </m:accPr>
                  <m:e>
                    <m:r>
                      <a:rPr lang="en-US" sz="1600" b="0" i="1" kern="1200" smtClean="0">
                        <a:latin typeface="Cambria Math" panose="02040503050406030204" pitchFamily="18" charset="0"/>
                      </a:rPr>
                      <m:t>𝑥</m:t>
                    </m:r>
                  </m:e>
                </m:acc>
                <m:r>
                  <a:rPr lang="en-US" sz="1600" b="0" i="1" kern="1200" smtClean="0">
                    <a:latin typeface="Cambria Math" panose="02040503050406030204" pitchFamily="18" charset="0"/>
                  </a:rPr>
                  <m:t>)=</m:t>
                </m:r>
                <m:acc>
                  <m:accPr>
                    <m:chr m:val="⃗"/>
                    <m:ctrlPr>
                      <a:rPr lang="en-US" sz="1600" b="0" i="1" kern="1200" smtClean="0">
                        <a:latin typeface="Cambria Math" panose="02040503050406030204" pitchFamily="18" charset="0"/>
                      </a:rPr>
                    </m:ctrlPr>
                  </m:accPr>
                  <m:e>
                    <m:r>
                      <a:rPr lang="en-US" sz="1600" b="0" i="1" kern="1200" smtClean="0">
                        <a:latin typeface="Cambria Math" panose="02040503050406030204" pitchFamily="18" charset="0"/>
                      </a:rPr>
                      <m:t>0</m:t>
                    </m:r>
                  </m:e>
                </m:acc>
              </m:oMath>
            </m:oMathPara>
          </a14:m>
          <a:endParaRPr lang="en-US" sz="16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98186" y="1632958"/>
        <a:ext cx="2876619" cy="1801580"/>
      </dsp:txXfrm>
    </dsp:sp>
    <dsp:sp modelId="{17E4DC94-98E0-4364-B289-965E5B649AC3}">
      <dsp:nvSpPr>
        <dsp:cNvPr id="0" name=""/>
        <dsp:cNvSpPr/>
      </dsp:nvSpPr>
      <dsp:spPr>
        <a:xfrm>
          <a:off x="1536496" y="841026"/>
          <a:ext cx="3385444" cy="3385444"/>
        </a:xfrm>
        <a:custGeom>
          <a:avLst/>
          <a:gdLst/>
          <a:ahLst/>
          <a:cxnLst/>
          <a:rect l="0" t="0" r="0" b="0"/>
          <a:pathLst>
            <a:path>
              <a:moveTo>
                <a:pt x="713286" y="312137"/>
              </a:moveTo>
              <a:arcTo wR="1692722" hR="1692722" stAng="14078805" swAng="4242390"/>
            </a:path>
          </a:pathLst>
        </a:custGeom>
        <a:noFill/>
        <a:ln w="6350" cap="flat" cmpd="sng" algn="ctr">
          <a:solidFill>
            <a:scrgbClr r="0" g="0" b="0"/>
          </a:solidFill>
          <a:prstDash val="solid"/>
          <a:miter lim="800000"/>
          <a:headEnd type="none" w="med" len="med"/>
          <a:tailEnd type="triangle" w="med" len="me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AFEAD-0D3F-482B-93E6-C74CDA9ECEE0}">
      <dsp:nvSpPr>
        <dsp:cNvPr id="0" name=""/>
        <dsp:cNvSpPr/>
      </dsp:nvSpPr>
      <dsp:spPr>
        <a:xfrm>
          <a:off x="3386169" y="1535497"/>
          <a:ext cx="3071541" cy="199650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 dirty="0"/>
            <a:t>Nonlinear Optimization</a:t>
          </a:r>
          <a:br>
            <a:rPr lang="en-US" sz="1600" b="1" u="sng" kern="1200" dirty="0"/>
          </a:br>
          <a:r>
            <a:rPr lang="en-US" sz="1600" u="none" kern="1200" dirty="0"/>
            <a:t>General form:</a:t>
          </a:r>
          <a:endParaRPr lang="en-US" sz="1600" b="0" i="0" u="none" kern="1200" dirty="0">
            <a:latin typeface="Cambria Math" panose="02040503050406030204" pitchFamily="18" charset="0"/>
          </a:endParaRP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m:rPr>
                    <m:nor/>
                  </m:rPr>
                  <a:rPr lang="en-US" sz="1600" b="0" i="0" kern="1200" smtClean="0">
                    <a:latin typeface="Cambria Math" panose="02040503050406030204" pitchFamily="18" charset="0"/>
                  </a:rPr>
                  <m:t>minimize</m:t>
                </m:r>
                <m:r>
                  <m:rPr>
                    <m:nor/>
                  </m:rPr>
                  <a:rPr lang="en-US" sz="1600" b="0" i="0" kern="1200" smtClean="0">
                    <a:latin typeface="Cambria Math" panose="02040503050406030204" pitchFamily="18" charset="0"/>
                  </a:rPr>
                  <m:t> </m:t>
                </m:r>
                <m:r>
                  <a:rPr lang="en-US" sz="1600" b="0" i="1" kern="1200" smtClean="0">
                    <a:latin typeface="Cambria Math" panose="02040503050406030204" pitchFamily="18" charset="0"/>
                  </a:rPr>
                  <m:t>0</m:t>
                </m:r>
              </m:oMath>
            </m:oMathPara>
          </a14:m>
          <a:br>
            <a:rPr lang="en-US" sz="1600" b="0" kern="1200" dirty="0"/>
          </a:br>
          <a14:m xmlns:a14="http://schemas.microsoft.com/office/drawing/2010/main">
            <m:oMath xmlns:m="http://schemas.openxmlformats.org/officeDocument/2006/math">
              <m:r>
                <m:rPr>
                  <m:nor/>
                </m:rPr>
                <a:rPr lang="en-US" sz="1600" b="0" i="0" kern="1200" smtClean="0">
                  <a:latin typeface="Cambria Math" panose="02040503050406030204" pitchFamily="18" charset="0"/>
                </a:rPr>
                <m:t>by</m:t>
              </m:r>
              <m:r>
                <m:rPr>
                  <m:nor/>
                </m:rPr>
                <a:rPr lang="en-US" sz="1600" b="0" i="0" kern="1200" smtClean="0">
                  <a:latin typeface="Cambria Math" panose="02040503050406030204" pitchFamily="18" charset="0"/>
                </a:rPr>
                <m:t> </m:t>
              </m:r>
              <m:r>
                <m:rPr>
                  <m:nor/>
                </m:rPr>
                <a:rPr lang="en-US" sz="1600" b="0" i="0" kern="1200" smtClean="0">
                  <a:latin typeface="Cambria Math" panose="02040503050406030204" pitchFamily="18" charset="0"/>
                </a:rPr>
                <m:t>changing</m:t>
              </m:r>
              <m:r>
                <a:rPr lang="en-US" sz="1600" b="0" i="1" kern="1200" smtClean="0">
                  <a:latin typeface="Cambria Math" panose="02040503050406030204" pitchFamily="18" charset="0"/>
                </a:rPr>
                <m:t> </m:t>
              </m:r>
              <m:acc>
                <m:accPr>
                  <m:chr m:val="⃗"/>
                  <m:ctrlPr>
                    <a:rPr lang="en-US" sz="1600" i="1" kern="1200">
                      <a:latin typeface="Cambria Math" panose="02040503050406030204" pitchFamily="18" charset="0"/>
                    </a:rPr>
                  </m:ctrlPr>
                </m:accPr>
                <m:e>
                  <m:r>
                    <a:rPr lang="en-US" sz="1600" i="1" kern="1200">
                      <a:latin typeface="Cambria Math" panose="02040503050406030204" pitchFamily="18" charset="0"/>
                    </a:rPr>
                    <m:t>𝑥</m:t>
                  </m:r>
                </m:e>
              </m:acc>
            </m:oMath>
          </a14:m>
          <a:r>
            <a:rPr lang="en-US" sz="1600" b="0" kern="1200" dirty="0"/>
            <a:t>,</a:t>
          </a:r>
          <a:br>
            <a:rPr lang="en-US" sz="1600" b="0" kern="1200" dirty="0"/>
          </a:b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m:rPr>
                    <m:nor/>
                  </m:rPr>
                  <a:rPr lang="en-US" sz="1600" b="0" i="0" kern="1200" smtClean="0">
                    <a:latin typeface="Cambria Math" panose="02040503050406030204" pitchFamily="18" charset="0"/>
                  </a:rPr>
                  <m:t>subject</m:t>
                </m:r>
                <m:r>
                  <m:rPr>
                    <m:nor/>
                  </m:rPr>
                  <a:rPr lang="en-US" sz="1600" b="0" i="0" kern="1200" smtClean="0">
                    <a:latin typeface="Cambria Math" panose="02040503050406030204" pitchFamily="18" charset="0"/>
                  </a:rPr>
                  <m:t> </m:t>
                </m:r>
                <m:r>
                  <m:rPr>
                    <m:nor/>
                  </m:rPr>
                  <a:rPr lang="en-US" sz="1600" b="0" i="0" kern="1200" smtClean="0">
                    <a:latin typeface="Cambria Math" panose="02040503050406030204" pitchFamily="18" charset="0"/>
                  </a:rPr>
                  <m:t>to</m:t>
                </m:r>
                <m:r>
                  <a:rPr lang="en-US" sz="1600" b="0" i="1" kern="1200" smtClean="0">
                    <a:latin typeface="Cambria Math" panose="02040503050406030204" pitchFamily="18" charset="0"/>
                  </a:rPr>
                  <m:t>:</m:t>
                </m:r>
              </m:oMath>
              <m:oMath xmlns:m="http://schemas.openxmlformats.org/officeDocument/2006/math">
                <m:r>
                  <a:rPr lang="en-US" sz="1600" b="0" i="1" kern="1200" smtClean="0">
                    <a:latin typeface="Cambria Math" panose="02040503050406030204" pitchFamily="18" charset="0"/>
                  </a:rPr>
                  <m:t>𝑓</m:t>
                </m:r>
                <m:d>
                  <m:dPr>
                    <m:ctrlPr>
                      <a:rPr lang="en-US" sz="1600" b="0" i="1" kern="1200" smtClean="0">
                        <a:latin typeface="Cambria Math" panose="02040503050406030204" pitchFamily="18" charset="0"/>
                      </a:rPr>
                    </m:ctrlPr>
                  </m:dPr>
                  <m:e>
                    <m:acc>
                      <m:accPr>
                        <m:chr m:val="⃗"/>
                        <m:ctrlPr>
                          <a:rPr lang="en-US" sz="1600" i="1" kern="120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i="1" kern="120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e>
                </m:d>
                <m:r>
                  <a:rPr lang="en-US" sz="1600" b="0" i="1" kern="1200" smtClean="0">
                    <a:latin typeface="Cambria Math" panose="02040503050406030204" pitchFamily="18" charset="0"/>
                  </a:rPr>
                  <m:t>=</m:t>
                </m:r>
                <m:acc>
                  <m:accPr>
                    <m:chr m:val="⃗"/>
                    <m:ctrlPr>
                      <a:rPr lang="en-US" sz="1600" i="1" kern="1200">
                        <a:latin typeface="Cambria Math" panose="02040503050406030204" pitchFamily="18" charset="0"/>
                      </a:rPr>
                    </m:ctrlPr>
                  </m:accPr>
                  <m:e>
                    <m:r>
                      <a:rPr lang="en-US" sz="1600" i="1" kern="1200">
                        <a:latin typeface="Cambria Math" panose="02040503050406030204" pitchFamily="18" charset="0"/>
                      </a:rPr>
                      <m:t>0</m:t>
                    </m:r>
                  </m:e>
                </m:acc>
              </m:oMath>
            </m:oMathPara>
          </a14:m>
          <a:endParaRPr lang="en-US" sz="1600" kern="120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3483630" y="1632958"/>
        <a:ext cx="2876619" cy="1801580"/>
      </dsp:txXfrm>
    </dsp:sp>
    <dsp:sp modelId="{76507A04-4AB0-46F3-9B2B-AC312786F2E9}">
      <dsp:nvSpPr>
        <dsp:cNvPr id="0" name=""/>
        <dsp:cNvSpPr/>
      </dsp:nvSpPr>
      <dsp:spPr>
        <a:xfrm>
          <a:off x="1536496" y="841026"/>
          <a:ext cx="3385444" cy="3385444"/>
        </a:xfrm>
        <a:custGeom>
          <a:avLst/>
          <a:gdLst/>
          <a:ahLst/>
          <a:cxnLst/>
          <a:rect l="0" t="0" r="0" b="0"/>
          <a:pathLst>
            <a:path>
              <a:moveTo>
                <a:pt x="2672158" y="3073307"/>
              </a:moveTo>
              <a:arcTo wR="1692722" hR="1692722" stAng="3278805" swAng="4242390"/>
            </a:path>
          </a:pathLst>
        </a:custGeom>
        <a:noFill/>
        <a:ln w="6350" cap="flat" cmpd="sng" algn="ctr">
          <a:solidFill>
            <a:scrgbClr r="0" g="0" b="0"/>
          </a:solidFill>
          <a:prstDash val="solid"/>
          <a:miter lim="800000"/>
          <a:headEnd type="none" w="med" len="med"/>
          <a:tailEnd type="triangle" w="med" len="me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0.png>
</file>

<file path=ppt/media/image11.png>
</file>

<file path=ppt/media/image12.png>
</file>

<file path=ppt/media/image13.svg>
</file>

<file path=ppt/media/image130.png>
</file>

<file path=ppt/media/image14.png>
</file>

<file path=ppt/media/image140.png>
</file>

<file path=ppt/media/image15.sv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60.png>
</file>

<file path=ppt/media/image37.png>
</file>

<file path=ppt/media/image38.svg>
</file>

<file path=ppt/media/image39.png>
</file>

<file path=ppt/media/image390.png>
</file>

<file path=ppt/media/image4.jpg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jpeg>
</file>

<file path=ppt/media/image53.png>
</file>

<file path=ppt/media/image54.png>
</file>

<file path=ppt/media/image55.png>
</file>

<file path=ppt/media/image56.png>
</file>

<file path=ppt/media/image57.jpe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232345-023C-4565-94DD-7E2E5C54A001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20320F-E784-47D6-853F-922EBC0E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883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Secret of this talk: these are all really the same thing!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Hope you’ll appreciate that a bit more by the end of this talk.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Start with aircraft design, which motivates all this.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926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Targets these challenges:</a:t>
            </a:r>
          </a:p>
          <a:p>
            <a:r>
              <a:rPr lang="en-US" dirty="0"/>
              <a:t>	Highly coupled problems</a:t>
            </a:r>
          </a:p>
          <a:p>
            <a:r>
              <a:rPr lang="en-US" dirty="0"/>
              <a:t>	Very high dimensionality</a:t>
            </a:r>
          </a:p>
          <a:p>
            <a:r>
              <a:rPr lang="en-US" dirty="0"/>
              <a:t>	Time-dependent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35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18 months: 126k downloads, 17k in past month: growth is fairly exponential</a:t>
            </a:r>
          </a:p>
          <a:p>
            <a:r>
              <a:rPr lang="en-US" dirty="0"/>
              <a:t>Design programs:</a:t>
            </a:r>
          </a:p>
          <a:p>
            <a:r>
              <a:rPr lang="en-US" dirty="0"/>
              <a:t>	Basis for:</a:t>
            </a:r>
          </a:p>
          <a:p>
            <a:r>
              <a:rPr lang="en-US" dirty="0"/>
              <a:t>		MIT:</a:t>
            </a:r>
          </a:p>
          <a:p>
            <a:r>
              <a:rPr lang="en-US" dirty="0"/>
              <a:t>			Firefly</a:t>
            </a:r>
          </a:p>
          <a:p>
            <a:r>
              <a:rPr lang="en-US" dirty="0"/>
              <a:t>			Dawn</a:t>
            </a:r>
          </a:p>
          <a:p>
            <a:r>
              <a:rPr lang="en-US" dirty="0"/>
              <a:t>			SSTOL</a:t>
            </a:r>
          </a:p>
          <a:p>
            <a:r>
              <a:rPr lang="en-US" dirty="0"/>
              <a:t>			Rocket re-entry</a:t>
            </a:r>
          </a:p>
          <a:p>
            <a:r>
              <a:rPr lang="en-US" dirty="0"/>
              <a:t>			Student design teams</a:t>
            </a:r>
          </a:p>
          <a:p>
            <a:r>
              <a:rPr lang="en-US" dirty="0"/>
              <a:t>		Outside MIT:</a:t>
            </a:r>
          </a:p>
          <a:p>
            <a:r>
              <a:rPr lang="en-US" dirty="0"/>
              <a:t>			AIAA papers from several universities</a:t>
            </a:r>
          </a:p>
          <a:p>
            <a:r>
              <a:rPr lang="en-US" dirty="0"/>
              <a:t>			At least one homebuilt airplane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680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 in Neural Networks:</a:t>
            </a:r>
          </a:p>
          <a:p>
            <a:r>
              <a:rPr lang="en-US" dirty="0"/>
              <a:t>	Neural networks: invented in the 1940s, explored extensively in the 70s</a:t>
            </a:r>
          </a:p>
          <a:p>
            <a:r>
              <a:rPr lang="en-US" dirty="0"/>
              <a:t>	Abandoned until ~2010, when someone figured out how to do AD on GPUs</a:t>
            </a:r>
          </a:p>
          <a:p>
            <a:r>
              <a:rPr lang="en-US" dirty="0"/>
              <a:t>AD in optimal control:</a:t>
            </a:r>
          </a:p>
          <a:p>
            <a:r>
              <a:rPr lang="en-US" dirty="0"/>
              <a:t>	Trajectory optimization, model predictive control</a:t>
            </a:r>
          </a:p>
          <a:p>
            <a:r>
              <a:rPr lang="en-US" dirty="0"/>
              <a:t>	Boston Dynamics robots, SpaceX landings – both using flavors of AD (though a different kind of optimization)</a:t>
            </a:r>
          </a:p>
          <a:p>
            <a:endParaRPr lang="en-US" dirty="0"/>
          </a:p>
          <a:p>
            <a:r>
              <a:rPr lang="en-US" dirty="0"/>
              <a:t>For a function:</a:t>
            </a:r>
          </a:p>
          <a:p>
            <a:r>
              <a:rPr lang="en-US" dirty="0"/>
              <a:t>	Accuracy figures assuming:</a:t>
            </a:r>
          </a:p>
          <a:p>
            <a:r>
              <a:rPr lang="en-US" dirty="0"/>
              <a:t>		double precision floating point arithmetic</a:t>
            </a:r>
          </a:p>
          <a:p>
            <a:r>
              <a:rPr lang="en-US" dirty="0"/>
              <a:t>		nonlinear functions with normalized curvature</a:t>
            </a:r>
          </a:p>
          <a:p>
            <a:r>
              <a:rPr lang="en-US" dirty="0"/>
              <a:t>		best possible step size for finite-difference</a:t>
            </a:r>
          </a:p>
          <a:p>
            <a:endParaRPr lang="en-US" dirty="0"/>
          </a:p>
          <a:p>
            <a:r>
              <a:rPr lang="en-US" dirty="0"/>
              <a:t>If people are more curious, I have some extra charts with a simple AD example – we’ll skip for time, but happy to talk through at the 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5363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E45901-BEF1-4CBF-AB25-82ECDCB65C6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264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Might not need to convince them of this, backup?</a:t>
            </a:r>
          </a:p>
          <a:p>
            <a:r>
              <a:rPr lang="en-US" dirty="0"/>
              <a:t>Show firefly, show the WHOLE graph (then blow it up)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E45901-BEF1-4CBF-AB25-82ECDCB65C6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701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so AD solves the “dimensionality” problem, but how do we solve the “coupled analysis” problem?</a:t>
            </a:r>
          </a:p>
          <a:p>
            <a:endParaRPr lang="en-US" dirty="0"/>
          </a:p>
          <a:p>
            <a:r>
              <a:rPr lang="en-US" dirty="0"/>
              <a:t>What is analysis? All engineering analysis can be reduced to solving a system of governing equations (often, nonlinear)</a:t>
            </a:r>
          </a:p>
          <a:p>
            <a:endParaRPr lang="en-US" dirty="0"/>
          </a:p>
          <a:p>
            <a:r>
              <a:rPr lang="en-US" dirty="0"/>
              <a:t>SAND: solve governing equations and optimality simultaneously</a:t>
            </a:r>
          </a:p>
          <a:p>
            <a:r>
              <a:rPr lang="en-US" dirty="0"/>
              <a:t>	Let’s say you’re optimizing a system, and it takes 100 iterations</a:t>
            </a:r>
          </a:p>
          <a:p>
            <a:r>
              <a:rPr lang="en-US" dirty="0"/>
              <a:t>	Early iterations: far from optimal design</a:t>
            </a:r>
          </a:p>
          <a:p>
            <a:r>
              <a:rPr lang="en-US" dirty="0"/>
              <a:t>		Solving governing equations here is a waste of CPU cycles</a:t>
            </a:r>
          </a:p>
          <a:p>
            <a:r>
              <a:rPr lang="en-US" dirty="0"/>
              <a:t>	Exact speedup depends on sparsity of governing equations, but can easily be an order of magnitude or two faster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092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1568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these are just higher and higher level abstractions for the optimization engine:</a:t>
            </a:r>
          </a:p>
          <a:p>
            <a:r>
              <a:rPr lang="en-US" dirty="0"/>
              <a:t>	You can implement your own integrators, or use the ones out of the box</a:t>
            </a:r>
          </a:p>
          <a:p>
            <a:r>
              <a:rPr lang="en-US" dirty="0"/>
              <a:t>		Work at the level of abstraction that suits your needs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941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dirty="0"/>
              <a:t>Peter</a:t>
            </a:r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As mentioned before, we’re optimizing on aircraft design as well as mission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Aerodynamics are really where these two meet most directly!</a:t>
            </a: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Ties together OML and dynamics</a:t>
            </a: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/>
              <a:t>Really important to get right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3 options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Semi-empirical buildup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LL &lt;slide&gt;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VLM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It turns out all the models we built cross-validate exceptionally well, resulting in aircraft designs that are only ~2% different in wingspan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We generally use workbook approach for computational speed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Char char="○"/>
              <a:tabLst/>
              <a:defRPr/>
            </a:pPr>
            <a:r>
              <a:rPr lang="en-US" dirty="0"/>
              <a:t>Solve aero. simultaneously at each point on </a:t>
            </a:r>
            <a:r>
              <a:rPr lang="en-US" dirty="0" err="1"/>
              <a:t>traj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8482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Need to stress again: all models are differentiable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As we said before, that allows fast optimization</a:t>
            </a:r>
            <a:endParaRPr lang="en-US" dirty="0">
              <a:solidFill>
                <a:schemeClr val="dk1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-US" dirty="0">
                <a:solidFill>
                  <a:schemeClr val="dk1"/>
                </a:solidFill>
              </a:rPr>
              <a:t>Example of </a:t>
            </a:r>
            <a:r>
              <a:rPr lang="en-US" dirty="0" err="1">
                <a:solidFill>
                  <a:schemeClr val="dk1"/>
                </a:solidFill>
              </a:rPr>
              <a:t>spanload</a:t>
            </a:r>
            <a:r>
              <a:rPr lang="en-US" dirty="0">
                <a:solidFill>
                  <a:schemeClr val="dk1"/>
                </a:solidFill>
              </a:rPr>
              <a:t> optimization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But also allows stability derivative calculation</a:t>
            </a: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/>
              <a:t>Derivatives of derivatives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190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Brief outline: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Read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Firefly</a:t>
            </a:r>
          </a:p>
          <a:p>
            <a:endParaRPr lang="en-US" dirty="0"/>
          </a:p>
          <a:p>
            <a:r>
              <a:rPr lang="en-US" dirty="0"/>
              <a:t>Let’s start with the first word: optimization.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1240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 aerospace program needs their slice of the UAM pie, and </a:t>
            </a:r>
            <a:r>
              <a:rPr lang="en-US" dirty="0" err="1"/>
              <a:t>AeroSandbox</a:t>
            </a:r>
            <a:r>
              <a:rPr lang="en-US" dirty="0"/>
              <a:t> is no exception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6537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7751eb4579_18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7751eb4579_18_4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Multidimensional sweeps of the design space</a:t>
            </a:r>
          </a:p>
          <a:p>
            <a:r>
              <a:rPr lang="en-US" dirty="0"/>
              <a:t>	1000 runs is not 1000x the time; in fact, it’s far less</a:t>
            </a:r>
          </a:p>
          <a:p>
            <a:r>
              <a:rPr lang="en-US" dirty="0"/>
              <a:t>	ASB exploits the fact that one run is a good initial guess for the subsequent 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217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736d1d0eab_6_9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Make sure to explain why you don’t have to consider ascent in the desgin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Where does strategy come from?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 explicit on the wind field that potentially motivates this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Graphics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Move to KM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g736d1d0eab_6_9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Engineering time is part of your objective function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Low-fidelity models go far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Capture simple physics: focus on breadth, not depth of modeling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blindly trust an optimizer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We forget constraints that seem intuitive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Example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A design study this summer required us to constrain the wingspan below an amount that the optimizer was “happy” with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Optimizer changed to a canard design, shrunk the “wing” and made the “horizontal stabilizer” the primary lifting surface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 nature, optima are usually not near extremes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Goes back to what Mark was saying about how your mass fractions should be roughly comparable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8052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5047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7751eb4579_18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7751eb4579_18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This is the optimization in one picture.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XDSM, for all the aircraft design folks in the audience:</a:t>
            </a:r>
            <a:endParaRPr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XDSM (Extended Design Structure Matrix) is a common MDO visualization technique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Data flows clockwise - essentially just like data flow in a square matrix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In Ax = b, A is a mapping from x to b, and it represents some data flow - that’s exactly what this is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LinAlg connections go further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This chart has the same sparsity pattern as the problem: you can think about the methods you would solve a nonlinear system of equations with this sparsity pattern in the Jacobian - it’s almost exactly the same thing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These disciplines are key drivers. We’ll discuss each of these at a high level on the following slides, “A good outline for the next few slides”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dropping the last two rows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E45901-BEF1-4CBF-AB25-82ECDCB65C6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27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 we mean when we say optimization:</a:t>
            </a:r>
          </a:p>
          <a:p>
            <a:r>
              <a:rPr lang="en-US" dirty="0"/>
              <a:t>	Making the best decision under some assumptions and models of the world</a:t>
            </a:r>
          </a:p>
          <a:p>
            <a:endParaRPr lang="en-US" dirty="0"/>
          </a:p>
          <a:p>
            <a:r>
              <a:rPr lang="en-US" dirty="0"/>
              <a:t>Optimization: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one of </a:t>
            </a:r>
            <a:r>
              <a:rPr lang="en-US" sz="1200" i="1" dirty="0"/>
              <a:t>the</a:t>
            </a:r>
            <a:r>
              <a:rPr lang="en-US" sz="1200" dirty="0"/>
              <a:t> mathematical problems using up the most CPU cycles around the world at this second.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	- Underlies everything from Google Maps to economic decisions to aircraft design</a:t>
            </a:r>
          </a:p>
          <a:p>
            <a:r>
              <a:rPr lang="en-US" dirty="0"/>
              <a:t>	- Math PhD student: “Optimization” is the practice of turning math theorems into money.</a:t>
            </a:r>
          </a:p>
          <a:p>
            <a:endParaRPr lang="en-US" dirty="0"/>
          </a:p>
          <a:p>
            <a:r>
              <a:rPr lang="en-US" dirty="0"/>
              <a:t>Constraints:</a:t>
            </a:r>
          </a:p>
          <a:p>
            <a:r>
              <a:rPr lang="en-US" dirty="0"/>
              <a:t>	Constraints tend to be the most interesting part of a design optimization problem</a:t>
            </a:r>
          </a:p>
          <a:p>
            <a:r>
              <a:rPr lang="en-US" dirty="0"/>
              <a:t>	Active, tight, driving -&gt; synonyms</a:t>
            </a:r>
          </a:p>
          <a:p>
            <a:r>
              <a:rPr lang="en-US" dirty="0"/>
              <a:t>	Inactive constraint:</a:t>
            </a:r>
          </a:p>
          <a:p>
            <a:r>
              <a:rPr lang="en-US" dirty="0"/>
              <a:t>		The wing spar must fit inside the airfoil</a:t>
            </a:r>
          </a:p>
          <a:p>
            <a:r>
              <a:rPr lang="en-US" dirty="0"/>
              <a:t>		Wing spar is gauge-limited due to buckling considerations, doesn’t hit this constraint</a:t>
            </a:r>
          </a:p>
          <a:p>
            <a:r>
              <a:rPr lang="en-US" dirty="0"/>
              <a:t>	If constraints aren’t active, you likely don’t need to spend much time refining that constraint</a:t>
            </a:r>
          </a:p>
          <a:p>
            <a:endParaRPr lang="en-US" dirty="0"/>
          </a:p>
          <a:p>
            <a:r>
              <a:rPr lang="en-US" dirty="0"/>
              <a:t>Be sure to spend a lot of time figuring out what the right question to ask is</a:t>
            </a:r>
          </a:p>
          <a:p>
            <a:r>
              <a:rPr lang="en-US" dirty="0"/>
              <a:t>* The same problem with two different formulations (change of variables, transformation of design space, etc.) can take orders of magnitude more time to solve*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E45901-BEF1-4CBF-AB25-82ECDCB65C6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73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751eb4579_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751eb4579_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dirty="0"/>
              <a:t>Two key case studies that we’ll talk about today</a:t>
            </a: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dirty="0"/>
              <a:t>	I’ve chosen them because they’re at opposite “corners” of the aircraft design space</a:t>
            </a: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dirty="0"/>
              <a:t>Firefly: Mach 0.8 rocket-propelled micro-UAV</a:t>
            </a: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dirty="0"/>
              <a:t>Matters not only what you fly, but also how you fly</a:t>
            </a: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dirty="0"/>
              <a:t>	Especially in the case of a solid rocket propellant, your thrust profile is “baked in” to the design</a:t>
            </a: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dirty="0"/>
              <a:t>	Firefly rides the critical </a:t>
            </a:r>
            <a:r>
              <a:rPr lang="en-US" dirty="0" err="1"/>
              <a:t>mach</a:t>
            </a:r>
            <a:r>
              <a:rPr lang="en-US" dirty="0"/>
              <a:t> line</a:t>
            </a: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dirty="0"/>
              <a:t>		Any misstep in trajectory, overspeed -&gt; strong shock waves, all that excess energy is burned off as wave drag</a:t>
            </a: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dirty="0"/>
              <a:t>		If you look at energy loss as a function of “excess </a:t>
            </a:r>
            <a:r>
              <a:rPr lang="en-US" dirty="0" err="1"/>
              <a:t>mach</a:t>
            </a:r>
            <a:r>
              <a:rPr lang="en-US" dirty="0"/>
              <a:t>”, it’s locally “excess </a:t>
            </a:r>
            <a:r>
              <a:rPr lang="en-US" dirty="0" err="1"/>
              <a:t>mach</a:t>
            </a:r>
            <a:r>
              <a:rPr lang="en-US" dirty="0"/>
              <a:t>” to the 5</a:t>
            </a:r>
            <a:r>
              <a:rPr lang="en-US" baseline="30000" dirty="0"/>
              <a:t>th</a:t>
            </a:r>
            <a:r>
              <a:rPr lang="en-US" dirty="0"/>
              <a:t> power</a:t>
            </a: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dirty="0"/>
              <a:t>		You really hit a wall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751eb4579_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751eb4579_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Both:</a:t>
            </a:r>
          </a:p>
          <a:p>
            <a:pPr marL="628650" lvl="1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What you fly</a:t>
            </a:r>
          </a:p>
          <a:p>
            <a:pPr marL="1085850" lvl="2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Fairly obvious that this matters</a:t>
            </a:r>
          </a:p>
          <a:p>
            <a:pPr marL="628650" lvl="1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How you fly</a:t>
            </a:r>
          </a:p>
          <a:p>
            <a:pPr marL="1085850" lvl="2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 little less obvious</a:t>
            </a:r>
          </a:p>
          <a:p>
            <a:pPr marL="1085850" lvl="2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Particularly over the course of a 24h period</a:t>
            </a:r>
          </a:p>
          <a:p>
            <a:pPr marL="1085850" lvl="2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Altitude cycling</a:t>
            </a:r>
          </a:p>
          <a:p>
            <a:pPr marL="1543050" lvl="3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Use altitude as a battery</a:t>
            </a:r>
          </a:p>
          <a:p>
            <a:pPr marL="2000250" lvl="4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Ascend during day, descend during evening</a:t>
            </a:r>
          </a:p>
          <a:p>
            <a:pPr marL="1543050" lvl="3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For some missions, this isn’t significant; for others, it will be very significant</a:t>
            </a:r>
          </a:p>
          <a:p>
            <a:pPr marL="1085850" lvl="2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Different airspeeds at day and night</a:t>
            </a:r>
          </a:p>
          <a:p>
            <a:pPr marL="1543050" lvl="3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Can anyone think of roughly the best V-speeds to fly at during day and night?</a:t>
            </a:r>
          </a:p>
          <a:p>
            <a:pPr marL="1543050" lvl="3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Day:</a:t>
            </a:r>
          </a:p>
          <a:p>
            <a:pPr marL="2000250" lvl="4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Roughly best climb speed</a:t>
            </a:r>
          </a:p>
          <a:p>
            <a:pPr marL="1543050" lvl="3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Night:</a:t>
            </a:r>
          </a:p>
          <a:p>
            <a:pPr marL="2000250" lvl="4" indent="-171450" algn="l" rtl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Minimum sink speed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Time dependence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This solar airplane problem is inherently unsteady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Day/Night energy injections into system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Differing power requirements during day/night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Science value and wind fluctuations over day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Ascent as a sizing case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Nearly all aircraft design problems are unsteady in some sense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787 Dreamliner has a fuel mass fraction of 44%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Briefly going to talk about key challenges in aerospace design optimization: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Just surface level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Goal is to illustrate what kinds of problems are tractable, and what kinds of problems aren’t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02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Internal closure loop: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	If we wanted to optimize some metric of the system: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		Not only would we have to iterate to optimize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		We would also have to do “sub-iterations” to close loops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		“for loop in a for loop” - slow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E45901-BEF1-4CBF-AB25-82ECDCB65C6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348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Coupling is not unique to aerospace design, but I’m </a:t>
            </a:r>
            <a:r>
              <a:rPr lang="en-US" dirty="0" err="1"/>
              <a:t>gonna</a:t>
            </a:r>
            <a:r>
              <a:rPr lang="en-US" dirty="0"/>
              <a:t> make the claim that it’s far more of a problem in aerospace than in other engineering applications.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Nowhere to dump conserved quantities (momentum, energy, heat, charge, etc.) on an airplane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If you’re designing a cantilever beam, there’s a fixed support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If you’re designing a circuit, there’s a ground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If you’re designing an engine, there’s some place for heat rejection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Aerospace systems have nothing to “push off of”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Each force and moment must be perfectly balanced with another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20320F-E784-47D6-853F-922EBC0E4A5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141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Curse of Dimensionality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Imagine an n-dimensional problem, and assume each variable has three settings – low, med, high.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The number of possible designs grows like 3^n – it runs away from us extremely quickly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Clearly sweeping whole the space is out of the question.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Gradient-based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It turns out that gradient-based optimization is really the only tractable approach here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Second-order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So we look at both the Jacobian and Hessian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Automatic differentiation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On chart: analytical derivatives (similar to automatic differentiation) scale </a:t>
            </a:r>
            <a:r>
              <a:rPr lang="en-US" dirty="0" err="1"/>
              <a:t>sublinearly</a:t>
            </a:r>
            <a:r>
              <a:rPr lang="en-US" dirty="0"/>
              <a:t> with dimensionality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With efficient derivatives, you can actually solve n-dimensional optimization problems in fewer than n function evaluations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Something interesting to think about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“Automatic” part vs. analytical derivatives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You don’t have to think about these derivatives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It all happens under the hood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Kind of a theme here: we’re trying to abstract away all the optimization </a:t>
            </a:r>
            <a:r>
              <a:rPr lang="en-US" dirty="0" err="1"/>
              <a:t>numerics</a:t>
            </a:r>
            <a:r>
              <a:rPr lang="en-US" dirty="0"/>
              <a:t> so that you can focus on: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Asking the right questions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(equally importantly) Writing the right physics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E45901-BEF1-4CBF-AB25-82ECDCB65C6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58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252F8-EE55-497C-9D90-2D5F5E319F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9058" y="573893"/>
            <a:ext cx="6047538" cy="24562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Add Title…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887388-45A2-4D9F-B4CC-652898D2D2D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9058" y="3275962"/>
            <a:ext cx="6047538" cy="25792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Add name, date, affiliation…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421D9-57E3-4872-8033-002F3030D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E187-61A9-4718-8458-DB17DBC5A507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38D0D-14AE-4939-89E0-BD4775F3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22DBF-E3EF-48FA-BEB2-EF2339217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7F75BA-DE68-4485-AD73-E7C326AFA4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168" y="5855256"/>
            <a:ext cx="1654022" cy="392004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DD463C-1434-4238-AFE1-5809AFA368B3}"/>
              </a:ext>
            </a:extLst>
          </p:cNvPr>
          <p:cNvCxnSpPr/>
          <p:nvPr userDrawn="1"/>
        </p:nvCxnSpPr>
        <p:spPr>
          <a:xfrm>
            <a:off x="1149058" y="3133446"/>
            <a:ext cx="6047538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08CA4251-EFFC-45B2-810A-3AF7612CF5E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01105" y="4996970"/>
            <a:ext cx="968154" cy="558009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BA01FE7F-038A-401F-BA1F-CBA47E682D55}"/>
              </a:ext>
            </a:extLst>
          </p:cNvPr>
          <p:cNvSpPr txBox="1">
            <a:spLocks/>
          </p:cNvSpPr>
          <p:nvPr userDrawn="1"/>
        </p:nvSpPr>
        <p:spPr>
          <a:xfrm>
            <a:off x="1149058" y="4347227"/>
            <a:ext cx="6047538" cy="967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387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FE182-9827-4489-9A2B-5BD60D476F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603376"/>
            <a:ext cx="105156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Add Section 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B69C8-0290-4845-8A7A-74AC01250F7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Add section description…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539FA-B1C5-476D-99AC-85828E98C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32C6A-2046-4A7C-B315-E12407779226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5ADEB-34E8-42DB-A255-EE90B7456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48279-A721-4597-BBF7-BD6EDBB57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A2BEDC5-C7D0-46A5-9D5D-2ADCEBE7B659}"/>
              </a:ext>
            </a:extLst>
          </p:cNvPr>
          <p:cNvCxnSpPr/>
          <p:nvPr userDrawn="1"/>
        </p:nvCxnSpPr>
        <p:spPr>
          <a:xfrm>
            <a:off x="831850" y="4524216"/>
            <a:ext cx="6047538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399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5649323" cy="5287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4B12602-9E50-4AB5-BF91-CF2EE1F421E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73794" y="924796"/>
            <a:ext cx="5649323" cy="5287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5437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11460928" cy="5287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</p:spTree>
    <p:extLst>
      <p:ext uri="{BB962C8B-B14F-4D97-AF65-F5344CB8AC3E}">
        <p14:creationId xmlns:p14="http://schemas.microsoft.com/office/powerpoint/2010/main" val="128562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5649323" cy="5287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4B12602-9E50-4AB5-BF91-CF2EE1F421E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73794" y="924796"/>
            <a:ext cx="5649323" cy="5287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6557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479568-B3F1-487F-8620-39DAC1AF5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BC264-0D24-4F44-A22C-358876747868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1A96F6-E1C8-47F0-8BAF-137B4BEBA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F70060-86F0-404F-87EE-9908FC26B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D03D335-5AF7-400C-A7D0-7EF7C0182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272" y="1648981"/>
            <a:ext cx="5530719" cy="454306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72F9991-479D-43A6-B438-A11E6B48BE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35011" y="1648981"/>
            <a:ext cx="5530719" cy="4531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58B8CE7-A0E8-41DC-9314-1235AE71FFA6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163086"/>
            <a:ext cx="0" cy="502896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CECC1964-6AE7-4E79-8553-7393A4808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6297C9-6CF1-4E4B-A6DB-B37BABDDD4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5581" y="995363"/>
            <a:ext cx="5530719" cy="454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u="sng"/>
            </a:lvl1pPr>
          </a:lstStyle>
          <a:p>
            <a:pPr lvl="0"/>
            <a:r>
              <a:rPr lang="en-US" dirty="0"/>
              <a:t>Title 1…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415E35DF-D801-4CAE-BF1F-A6B28FEB1AE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5010" y="995363"/>
            <a:ext cx="5530719" cy="454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u="sng"/>
            </a:lvl1pPr>
          </a:lstStyle>
          <a:p>
            <a:pPr lvl="0"/>
            <a:r>
              <a:rPr lang="en-US" dirty="0"/>
              <a:t>Title 2…</a:t>
            </a:r>
          </a:p>
        </p:txBody>
      </p:sp>
    </p:spTree>
    <p:extLst>
      <p:ext uri="{BB962C8B-B14F-4D97-AF65-F5344CB8AC3E}">
        <p14:creationId xmlns:p14="http://schemas.microsoft.com/office/powerpoint/2010/main" val="1238295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838201" y="365127"/>
            <a:ext cx="84656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838200" y="1432291"/>
            <a:ext cx="10515600" cy="47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lvl="0" indent="-44025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Noto Sans Symbols"/>
              <a:buChar char="▪"/>
              <a:defRPr/>
            </a:lvl1pPr>
            <a:lvl2pPr marL="1219170" lvl="1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Noto Sans Symbols"/>
              <a:buChar char="▪"/>
              <a:defRPr/>
            </a:lvl2pPr>
            <a:lvl3pPr marL="1828754" lvl="2" indent="-3979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Noto Sans Symbols"/>
              <a:buChar char="▪"/>
              <a:defRPr/>
            </a:lvl3pPr>
            <a:lvl4pPr marL="2438339" lvl="3" indent="-38945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Noto Sans Symbols"/>
              <a:buChar char="▪"/>
              <a:defRPr/>
            </a:lvl4pPr>
            <a:lvl5pPr marL="3047924" lvl="4" indent="-38945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Noto Sans Symbols"/>
              <a:buChar char="▪"/>
              <a:defRPr/>
            </a:lvl5pPr>
            <a:lvl6pPr marL="3657509" lvl="5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610600" y="6409509"/>
            <a:ext cx="2743200" cy="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467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 rtl="0">
              <a:spcBef>
                <a:spcPts val="0"/>
              </a:spcBef>
              <a:buNone/>
              <a:defRPr sz="1467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 rtl="0">
              <a:spcBef>
                <a:spcPts val="0"/>
              </a:spcBef>
              <a:buNone/>
              <a:defRPr sz="1467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 rtl="0">
              <a:spcBef>
                <a:spcPts val="0"/>
              </a:spcBef>
              <a:buNone/>
              <a:defRPr sz="1467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 rtl="0">
              <a:spcBef>
                <a:spcPts val="0"/>
              </a:spcBef>
              <a:buNone/>
              <a:defRPr sz="1467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 rtl="0">
              <a:spcBef>
                <a:spcPts val="0"/>
              </a:spcBef>
              <a:buNone/>
              <a:defRPr sz="1467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 rtl="0">
              <a:spcBef>
                <a:spcPts val="0"/>
              </a:spcBef>
              <a:buNone/>
              <a:defRPr sz="1467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 rtl="0">
              <a:spcBef>
                <a:spcPts val="0"/>
              </a:spcBef>
              <a:buNone/>
              <a:defRPr sz="1467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 rtl="0">
              <a:spcBef>
                <a:spcPts val="0"/>
              </a:spcBef>
              <a:buNone/>
              <a:defRPr sz="1467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2"/>
          </p:nvPr>
        </p:nvSpPr>
        <p:spPr>
          <a:xfrm>
            <a:off x="838200" y="6409509"/>
            <a:ext cx="6488000" cy="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lvl="0" indent="-30479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1100"/>
              <a:buNone/>
              <a:defRPr sz="1467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219170" lvl="1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9867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7"/>
            <a:ext cx="8465598" cy="75966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2291"/>
            <a:ext cx="10515600" cy="4744673"/>
          </a:xfrm>
        </p:spPr>
        <p:txBody>
          <a:bodyPr/>
          <a:lstStyle>
            <a:lvl1pPr marL="171450" indent="-17145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1pPr>
            <a:lvl2pPr marL="514350" indent="-17145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2pPr>
            <a:lvl3pPr marL="857250" indent="-17145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3pPr>
            <a:lvl4pPr marL="1200150" indent="-17145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4pPr>
            <a:lvl5pPr marL="1543050" indent="-17145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409509"/>
            <a:ext cx="2743200" cy="311968"/>
          </a:xfr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6447B1C5-369C-4919-B399-6646CD3D583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6409509"/>
            <a:ext cx="6487789" cy="31196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[#. Section]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107" y="119397"/>
            <a:ext cx="2692893" cy="52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5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a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8F23-DE01-4E74-8B4E-A288D74F3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924" y="276621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E4AE12-DCF1-4B3D-BD6D-0C5C448E1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BC264-0D24-4F44-A22C-358876747868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2A6CF9-42E4-4CD5-A89F-1F211C3C6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700E4-6597-48FC-A2E7-10F95AA67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675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75971-D578-4D72-9DFE-95644758D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6272" y="6356349"/>
            <a:ext cx="11959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BC264-0D24-4F44-A22C-358876747868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7C88C-6D99-4DB8-99F2-1E55CB574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52281" y="6356350"/>
            <a:ext cx="8684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Peter Sharpe, MIT AeroAstro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D766F-FFD5-4E1D-A6AE-6CAF2897A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9802" y="6356349"/>
            <a:ext cx="11959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936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9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551ECF1-9C0A-4A5F-8401-105D87B9B3C0}"/>
              </a:ext>
            </a:extLst>
          </p:cNvPr>
          <p:cNvSpPr/>
          <p:nvPr userDrawn="1"/>
        </p:nvSpPr>
        <p:spPr>
          <a:xfrm>
            <a:off x="-1276" y="1"/>
            <a:ext cx="12192000" cy="78049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D7D698-A211-4D8C-9B0D-D40B2D465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75971-D578-4D72-9DFE-95644758D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6272" y="6356349"/>
            <a:ext cx="11959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BC264-0D24-4F44-A22C-358876747868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7C88C-6D99-4DB8-99F2-1E55CB574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52281" y="6356350"/>
            <a:ext cx="8684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Peter Sharpe, MIT AeroAstro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D766F-FFD5-4E1D-A6AE-6CAF2897A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9802" y="6356349"/>
            <a:ext cx="11959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24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6" r:id="rId2"/>
    <p:sldLayoutId id="2147483665" r:id="rId3"/>
    <p:sldLayoutId id="2147483671" r:id="rId4"/>
    <p:sldLayoutId id="2147483672" r:id="rId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551ECF1-9C0A-4A5F-8401-105D87B9B3C0}"/>
              </a:ext>
            </a:extLst>
          </p:cNvPr>
          <p:cNvSpPr/>
          <p:nvPr userDrawn="1"/>
        </p:nvSpPr>
        <p:spPr>
          <a:xfrm>
            <a:off x="-1276" y="0"/>
            <a:ext cx="1219327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75971-D578-4D72-9DFE-95644758D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6272" y="6356349"/>
            <a:ext cx="11959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BC264-0D24-4F44-A22C-358876747868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7C88C-6D99-4DB8-99F2-1E55CB574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52281" y="6356350"/>
            <a:ext cx="8684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Peter Sharpe, MIT </a:t>
            </a:r>
            <a:r>
              <a:rPr lang="en-US" dirty="0" err="1"/>
              <a:t>AeroAstro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D766F-FFD5-4E1D-A6AE-6CAF2897A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9802" y="6356349"/>
            <a:ext cx="11959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187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mdolab.engin.umich.edu/sites/default/files/2013-04-USP-MDO-Intro.pdf" TargetMode="Externa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0.png"/><Relationship Id="rId13" Type="http://schemas.openxmlformats.org/officeDocument/2006/relationships/image" Target="../media/image190.png"/><Relationship Id="rId3" Type="http://schemas.openxmlformats.org/officeDocument/2006/relationships/image" Target="../media/image34.png"/><Relationship Id="rId7" Type="http://schemas.openxmlformats.org/officeDocument/2006/relationships/image" Target="../media/image130.png"/><Relationship Id="rId12" Type="http://schemas.openxmlformats.org/officeDocument/2006/relationships/image" Target="../media/image180.png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2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6.svg"/><Relationship Id="rId11" Type="http://schemas.openxmlformats.org/officeDocument/2006/relationships/image" Target="../media/image170.png"/><Relationship Id="rId5" Type="http://schemas.openxmlformats.org/officeDocument/2006/relationships/image" Target="../media/image35.png"/><Relationship Id="rId15" Type="http://schemas.openxmlformats.org/officeDocument/2006/relationships/image" Target="../media/image210.png"/><Relationship Id="rId10" Type="http://schemas.openxmlformats.org/officeDocument/2006/relationships/image" Target="../media/image160.png"/><Relationship Id="rId4" Type="http://schemas.openxmlformats.org/officeDocument/2006/relationships/image" Target="../media/image100.png"/><Relationship Id="rId9" Type="http://schemas.openxmlformats.org/officeDocument/2006/relationships/image" Target="../media/image150.png"/><Relationship Id="rId14" Type="http://schemas.openxmlformats.org/officeDocument/2006/relationships/image" Target="../media/image20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58.png"/><Relationship Id="rId7" Type="http://schemas.openxmlformats.org/officeDocument/2006/relationships/image" Target="../media/image62.png"/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Relationship Id="rId9" Type="http://schemas.openxmlformats.org/officeDocument/2006/relationships/image" Target="../media/image6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6.png"/><Relationship Id="rId4" Type="http://schemas.openxmlformats.org/officeDocument/2006/relationships/image" Target="../media/image7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peterdsharpe/AeroSandbox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2" Type="http://schemas.openxmlformats.org/officeDocument/2006/relationships/image" Target="../media/image9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0.png"/><Relationship Id="rId5" Type="http://schemas.openxmlformats.org/officeDocument/2006/relationships/hyperlink" Target="https://github.com/convexengineering/gplibrary/blob/compress-aero/gpkitmodels/SP/aircraft/compressible_aero/docs/compressible_aero.pdf" TargetMode="External"/><Relationship Id="rId4" Type="http://schemas.openxmlformats.org/officeDocument/2006/relationships/image" Target="../media/image9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F899B-D1C5-440A-9F88-23DE8BFFB8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Differentiable Framework for Aircraft Design Optimization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A2278-BB4E-4158-8073-F48BD57010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Peter Sharpe</a:t>
            </a:r>
            <a:br>
              <a:rPr lang="en-US" dirty="0"/>
            </a:br>
            <a:r>
              <a:rPr lang="en-US" dirty="0"/>
              <a:t>MIT Aeronautics and Astronautics</a:t>
            </a:r>
          </a:p>
          <a:p>
            <a:endParaRPr lang="en-US" dirty="0"/>
          </a:p>
          <a:p>
            <a:r>
              <a:rPr lang="en-US" dirty="0"/>
              <a:t>March 22, 2021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B978E-FDFC-41CC-9FD2-ED9017121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E187-61A9-4718-8458-DB17DBC5A507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F7366-B5B7-41B1-A5AC-1FD2AC55F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7FC44-1534-4F72-86DF-5FC4FE4F0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1</a:t>
            </a:fld>
            <a:endParaRPr 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29D639C0-6ED5-4E73-806C-1D3015D5D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7618" y="1280089"/>
            <a:ext cx="4666817" cy="350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0489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D9135EF-004B-4297-BE62-0383F71A6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 engineering systems: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On free-flying aerospace systems:</a:t>
            </a:r>
          </a:p>
          <a:p>
            <a:pPr lvl="1"/>
            <a:r>
              <a:rPr lang="en-US" dirty="0"/>
              <a:t>Nowhere to dump conserved quantities:</a:t>
            </a:r>
          </a:p>
          <a:p>
            <a:pPr lvl="2"/>
            <a:r>
              <a:rPr lang="en-US" dirty="0"/>
              <a:t>Mass</a:t>
            </a:r>
          </a:p>
          <a:p>
            <a:pPr lvl="2"/>
            <a:r>
              <a:rPr lang="en-US" dirty="0"/>
              <a:t>Momentum</a:t>
            </a:r>
          </a:p>
          <a:p>
            <a:pPr lvl="2"/>
            <a:r>
              <a:rPr lang="en-US" dirty="0"/>
              <a:t>Energy</a:t>
            </a:r>
          </a:p>
          <a:p>
            <a:pPr lvl="2"/>
            <a:r>
              <a:rPr lang="en-US" dirty="0"/>
              <a:t>Heat</a:t>
            </a:r>
          </a:p>
          <a:p>
            <a:pPr lvl="2"/>
            <a:r>
              <a:rPr lang="en-US" dirty="0"/>
              <a:t>Charge</a:t>
            </a:r>
          </a:p>
          <a:p>
            <a:pPr lvl="2"/>
            <a:r>
              <a:rPr lang="en-US" dirty="0"/>
              <a:t>etc.</a:t>
            </a:r>
          </a:p>
          <a:p>
            <a:r>
              <a:rPr lang="en-US" dirty="0"/>
              <a:t>Each force and moment must be perfectly balanced with all others</a:t>
            </a:r>
          </a:p>
          <a:p>
            <a:r>
              <a:rPr lang="en-US" dirty="0"/>
              <a:t>All subsystems must be designed at the same time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A0E7C1-5221-4FF9-8DCD-31A46109D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04B428-09D7-4E14-9324-7F60980BB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82E921-1540-44C3-B6A1-09A0F313D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58482A2-F639-4F04-A48B-196D0DDFD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Aerospace Problems so Coupled?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90AD3FC-2BDB-46AD-98E3-40F5743FF2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5389" y="1618746"/>
            <a:ext cx="850259" cy="775784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FAB4A1E4-77CC-4BA8-80CE-5440A6D1E4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52281" y="1901863"/>
            <a:ext cx="1638300" cy="2095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E2B8349-7EF9-43AC-BB96-00CEC18508D0}"/>
                  </a:ext>
                </a:extLst>
              </p:cNvPr>
              <p:cNvSpPr/>
              <p:nvPr/>
            </p:nvSpPr>
            <p:spPr>
              <a:xfrm>
                <a:off x="7732776" y="1809705"/>
                <a:ext cx="983470" cy="393865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E2B8349-7EF9-43AC-BB96-00CEC18508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2776" y="1809705"/>
                <a:ext cx="983470" cy="3938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346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360395E6-AF83-49FA-9147-8D7E20DC2A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8883" y="924796"/>
                <a:ext cx="5727117" cy="5287250"/>
              </a:xfrm>
            </p:spPr>
            <p:txBody>
              <a:bodyPr/>
              <a:lstStyle/>
              <a:p>
                <a:r>
                  <a:rPr lang="en-US" dirty="0"/>
                  <a:t>Two reasons:</a:t>
                </a:r>
              </a:p>
              <a:p>
                <a:pPr lvl="1"/>
                <a:r>
                  <a:rPr lang="en-US" dirty="0"/>
                  <a:t>OML parameterization</a:t>
                </a:r>
              </a:p>
              <a:p>
                <a:pPr lvl="2"/>
                <a:r>
                  <a:rPr lang="en-US" dirty="0"/>
                  <a:t>Smooth, curving surfaces are complicated functions</a:t>
                </a:r>
              </a:p>
              <a:p>
                <a:pPr lvl="1"/>
                <a:r>
                  <a:rPr lang="en-US" dirty="0"/>
                  <a:t>Dynamics parameterization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etc. are functions of time</a:t>
                </a:r>
              </a:p>
              <a:p>
                <a:r>
                  <a:rPr lang="en-US" dirty="0"/>
                  <a:t>Function space is infinite-dimensional</a:t>
                </a:r>
              </a:p>
              <a:p>
                <a:pPr lvl="1"/>
                <a:r>
                  <a:rPr lang="en-US" dirty="0"/>
                  <a:t>Discretization can still require hundreds of variables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360395E6-AF83-49FA-9147-8D7E20DC2A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8883" y="924796"/>
                <a:ext cx="5727117" cy="5287250"/>
              </a:xfrm>
              <a:blipFill>
                <a:blip r:embed="rId2"/>
                <a:stretch>
                  <a:fillRect l="-1917" t="-20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5456A6-0680-420C-BF6D-CE22EDE2B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CEBDFA-7DA0-470D-B260-80ACB6D50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</a:t>
            </a:r>
            <a:r>
              <a:rPr lang="en-US" dirty="0" err="1"/>
              <a:t>AeroAstro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EFCA55-F4A2-4B81-A015-97B0F04D8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21C2DA6-459B-4F8E-B696-1056C8048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Aerospace Problems so High-Dimensional?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B2AAC0-B352-4D9F-BFA3-60546D02DD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724" y="924796"/>
            <a:ext cx="5652925" cy="20601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BA7D59-C6AD-455D-8772-FED5775E9B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733" y="2901181"/>
            <a:ext cx="4718540" cy="353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803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CAA5E4-2336-4C63-967B-1D14B31883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8883" y="924796"/>
                <a:ext cx="6418825" cy="528725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b="1" dirty="0">
                    <a:solidFill>
                      <a:schemeClr val="accent2"/>
                    </a:solidFill>
                  </a:rPr>
                  <a:t>“Curse of </a:t>
                </a:r>
                <a:r>
                  <a:rPr lang="en-US" b="1" dirty="0" err="1">
                    <a:solidFill>
                      <a:schemeClr val="accent2"/>
                    </a:solidFill>
                  </a:rPr>
                  <a:t>Dimensionality”</a:t>
                </a:r>
                <a:endParaRPr lang="en-US" b="1" dirty="0">
                  <a:solidFill>
                    <a:schemeClr val="accent2"/>
                  </a:solidFill>
                </a:endParaRPr>
              </a:p>
              <a:p>
                <a:pPr lvl="1"/>
                <a:r>
                  <a:rPr lang="en-US" dirty="0"/>
                  <a:t>For 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-dimensional problem, where each variable has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possible levels:</a:t>
                </a:r>
              </a:p>
              <a:p>
                <a:pPr lvl="1"/>
                <a:r>
                  <a:rPr lang="en-US" dirty="0"/>
                  <a:t>Design space has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 points – grows exponentially</a:t>
                </a:r>
              </a:p>
              <a:p>
                <a:r>
                  <a:rPr lang="en-US" dirty="0"/>
                  <a:t>Gradient-based optimization is the only tractable approach to large problems</a:t>
                </a:r>
              </a:p>
              <a:p>
                <a:pPr lvl="1"/>
                <a:r>
                  <a:rPr lang="en-US" dirty="0"/>
                  <a:t>Need derivatives (gradient) of objective + constraints</a:t>
                </a:r>
              </a:p>
              <a:p>
                <a:r>
                  <a:rPr lang="en-US" b="1" dirty="0">
                    <a:solidFill>
                      <a:schemeClr val="accent2"/>
                    </a:solidFill>
                  </a:rPr>
                  <a:t>Gradient computation is the bottleneck. </a:t>
                </a:r>
                <a:r>
                  <a:rPr lang="en-US" dirty="0"/>
                  <a:t>Traditional options:</a:t>
                </a:r>
              </a:p>
              <a:p>
                <a:pPr lvl="1"/>
                <a:r>
                  <a:rPr lang="en-US" dirty="0"/>
                  <a:t>Finite difference: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imprecise</a:t>
                </a:r>
              </a:p>
              <a:p>
                <a:pPr lvl="1"/>
                <a:r>
                  <a:rPr lang="en-US" dirty="0"/>
                  <a:t>Symbolic differentiation: intractable</a:t>
                </a:r>
              </a:p>
              <a:p>
                <a:pPr lvl="1"/>
                <a:r>
                  <a:rPr lang="en-US" dirty="0"/>
                  <a:t>Hand-coded adjoints (“analytical”): efficient, but tedious and error-prone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CAA5E4-2336-4C63-967B-1D14B31883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8883" y="924796"/>
                <a:ext cx="6418825" cy="5287250"/>
              </a:xfrm>
              <a:blipFill>
                <a:blip r:embed="rId3"/>
                <a:stretch>
                  <a:fillRect l="-1521" t="-2537" r="-2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F2B5A-B7BC-4217-91BA-FDEAD027A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7B1C5-369C-4919-B399-6646CD3D583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3F5272-0779-4753-91A7-FF6F3D372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High-Dimensional Optimization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362353-BD83-4558-B814-9C92DCF2B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3111" y="780493"/>
            <a:ext cx="5218889" cy="46313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0E1F8E-EEB4-4858-B0C0-6AE209086507}"/>
              </a:ext>
            </a:extLst>
          </p:cNvPr>
          <p:cNvSpPr txBox="1"/>
          <p:nvPr/>
        </p:nvSpPr>
        <p:spPr>
          <a:xfrm>
            <a:off x="7676449" y="5411827"/>
            <a:ext cx="470095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Dimensionality vs. Computational Cost</a:t>
            </a:r>
          </a:p>
          <a:p>
            <a:r>
              <a:rPr lang="en-US" sz="1400" dirty="0"/>
              <a:t>Figure reproduced from </a:t>
            </a:r>
            <a:r>
              <a:rPr lang="en-US" sz="1400" dirty="0">
                <a:hlinkClick r:id="rId5"/>
              </a:rPr>
              <a:t>J. Martins, 2013 pres., “A Very Short Course on Multidisciplinary Design Optimization”</a:t>
            </a:r>
            <a:endParaRPr lang="en-US" sz="1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C78EADE-1C0E-4155-9828-C8632692284C}"/>
              </a:ext>
            </a:extLst>
          </p:cNvPr>
          <p:cNvCxnSpPr>
            <a:cxnSpLocks/>
          </p:cNvCxnSpPr>
          <p:nvPr/>
        </p:nvCxnSpPr>
        <p:spPr>
          <a:xfrm>
            <a:off x="6602481" y="2751619"/>
            <a:ext cx="370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836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2D32B-548A-4544-9726-DCC23AA5D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AeroSandbox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6229B-F271-467E-BEF9-F3520511D2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Differentiable Aircraft Design Framework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975EC-5D92-4024-88A8-8683FDAB2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32C6A-2046-4A7C-B315-E12407779226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D0636-B3D2-48AF-9CC3-52A757CFC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9F4BA-226C-436C-9922-39BCFB483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128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5CB0D50-CB44-45C7-AE4D-5CF9D0CEC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7384062" cy="5287250"/>
          </a:xfrm>
        </p:spPr>
        <p:txBody>
          <a:bodyPr/>
          <a:lstStyle/>
          <a:p>
            <a:r>
              <a:rPr lang="en-US" sz="3200" dirty="0"/>
              <a:t>Key features:</a:t>
            </a:r>
          </a:p>
          <a:p>
            <a:pPr lvl="1"/>
            <a:r>
              <a:rPr lang="en-US" sz="2800" dirty="0"/>
              <a:t>An </a:t>
            </a:r>
            <a:r>
              <a:rPr lang="en-US" sz="2800" b="1" dirty="0">
                <a:solidFill>
                  <a:schemeClr val="accent2"/>
                </a:solidFill>
              </a:rPr>
              <a:t>optimization framework</a:t>
            </a:r>
            <a:r>
              <a:rPr lang="en-US" sz="2800" dirty="0"/>
              <a:t> for engineered systems</a:t>
            </a:r>
          </a:p>
          <a:p>
            <a:pPr lvl="1"/>
            <a:r>
              <a:rPr lang="en-US" sz="2800" dirty="0"/>
              <a:t>Contains hundreds of mutually-compatible differentiable </a:t>
            </a:r>
            <a:r>
              <a:rPr lang="en-US" sz="2800" b="1" dirty="0">
                <a:solidFill>
                  <a:schemeClr val="accent2"/>
                </a:solidFill>
              </a:rPr>
              <a:t>aerospace models</a:t>
            </a:r>
          </a:p>
          <a:p>
            <a:pPr lvl="2"/>
            <a:r>
              <a:rPr lang="en-US" sz="2400" b="1" dirty="0">
                <a:solidFill>
                  <a:schemeClr val="accent2"/>
                </a:solidFill>
              </a:rPr>
              <a:t>Surrogate modeling</a:t>
            </a:r>
            <a:r>
              <a:rPr lang="en-US" sz="2400" dirty="0">
                <a:solidFill>
                  <a:schemeClr val="tx1"/>
                </a:solidFill>
              </a:rPr>
              <a:t> t</a:t>
            </a:r>
            <a:r>
              <a:rPr lang="en-US" sz="2400" dirty="0"/>
              <a:t>ools to make new differentiable models from user data (e.g. CFD, flight test)</a:t>
            </a:r>
          </a:p>
          <a:p>
            <a:pPr lvl="1"/>
            <a:r>
              <a:rPr lang="en-US" sz="2800" dirty="0"/>
              <a:t>Object-oriented aircraft </a:t>
            </a:r>
            <a:r>
              <a:rPr lang="en-US" sz="2800" b="1" dirty="0">
                <a:solidFill>
                  <a:schemeClr val="accent2"/>
                </a:solidFill>
              </a:rPr>
              <a:t>geometry framework</a:t>
            </a:r>
            <a:r>
              <a:rPr lang="en-US" sz="2800" dirty="0"/>
              <a:t> and performance stack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4DE216-6668-4A57-AE3B-66F9767A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923560-9DAD-4494-9F5E-C10404961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874FD4-DD34-44C9-895B-417E4F87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DDD5FFE-A3BF-4747-BDEA-1DA06223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AeroSandbox</a:t>
            </a:r>
            <a:r>
              <a:rPr lang="en-US" dirty="0"/>
              <a:t> Overview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260075-4B38-4878-B504-0D1BDC519E0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546" y="780492"/>
            <a:ext cx="4527594" cy="18864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5FBC08-5BB3-4206-8F5D-F4B14DCEF1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8027"/>
          <a:stretch/>
        </p:blipFill>
        <p:spPr>
          <a:xfrm>
            <a:off x="8071587" y="3429000"/>
            <a:ext cx="3592834" cy="22639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59949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5CB0D50-CB44-45C7-AE4D-5CF9D0CEC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7384062" cy="5287250"/>
          </a:xfrm>
        </p:spPr>
        <p:txBody>
          <a:bodyPr/>
          <a:lstStyle/>
          <a:p>
            <a:r>
              <a:rPr lang="en-US" dirty="0"/>
              <a:t>Code details: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Python 3</a:t>
            </a:r>
          </a:p>
          <a:p>
            <a:pPr lvl="1"/>
            <a:r>
              <a:rPr lang="en-US" dirty="0"/>
              <a:t>Cross-platform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Open-source</a:t>
            </a:r>
            <a:r>
              <a:rPr lang="en-US" dirty="0"/>
              <a:t> (MIT license), GitHub-hosted</a:t>
            </a:r>
          </a:p>
          <a:p>
            <a:r>
              <a:rPr lang="en-US" dirty="0"/>
              <a:t>A rapidly growing ecosystem:</a:t>
            </a:r>
          </a:p>
          <a:p>
            <a:pPr lvl="1"/>
            <a:r>
              <a:rPr lang="en-US" dirty="0"/>
              <a:t>18 months old, originally created to support the BAE-sponsored Firefly program</a:t>
            </a:r>
          </a:p>
          <a:p>
            <a:pPr lvl="1"/>
            <a:r>
              <a:rPr lang="en-US" dirty="0"/>
              <a:t>126k downloads, 17k in past month</a:t>
            </a:r>
          </a:p>
          <a:p>
            <a:pPr lvl="1"/>
            <a:r>
              <a:rPr lang="en-US" dirty="0"/>
              <a:t>3 student developers, many other internal MIT contributors</a:t>
            </a:r>
          </a:p>
          <a:p>
            <a:pPr lvl="1"/>
            <a:r>
              <a:rPr lang="en-US" dirty="0"/>
              <a:t>19 external contributions to-date from various universities, companies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4DE216-6668-4A57-AE3B-66F9767A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923560-9DAD-4494-9F5E-C10404961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874FD4-DD34-44C9-895B-417E4F87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DDD5FFE-A3BF-4747-BDEA-1DA06223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AeroSandbox</a:t>
            </a:r>
            <a:r>
              <a:rPr lang="en-US" dirty="0"/>
              <a:t> Overview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260075-4B38-4878-B504-0D1BDC519E0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546" y="780492"/>
            <a:ext cx="4527594" cy="18864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9D3451-5E50-4BAA-B45B-8AAE1CE827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8027"/>
          <a:stretch/>
        </p:blipFill>
        <p:spPr>
          <a:xfrm>
            <a:off x="8071587" y="3429000"/>
            <a:ext cx="3592834" cy="22639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161559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3F030AAC-0AF9-4E6E-8A3F-BF46A61F33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8883" y="924796"/>
                <a:ext cx="5127524" cy="5287250"/>
              </a:xfrm>
            </p:spPr>
            <p:txBody>
              <a:bodyPr/>
              <a:lstStyle/>
              <a:p>
                <a:r>
                  <a:rPr lang="en-US" dirty="0"/>
                  <a:t>Rapid learning curve</a:t>
                </a:r>
              </a:p>
              <a:p>
                <a:pPr lvl="1"/>
                <a:r>
                  <a:rPr lang="en-US" dirty="0"/>
                  <a:t>Object-oriented notation</a:t>
                </a:r>
              </a:p>
              <a:p>
                <a:pPr lvl="1"/>
                <a:r>
                  <a:rPr lang="en-US" dirty="0"/>
                  <a:t>Natural syntax</a:t>
                </a:r>
              </a:p>
              <a:p>
                <a:pPr lvl="2"/>
                <a:r>
                  <a:rPr lang="en-US" b="1" dirty="0">
                    <a:solidFill>
                      <a:schemeClr val="accent2"/>
                    </a:solidFill>
                  </a:rPr>
                  <a:t>Numerics are abstracted away</a:t>
                </a:r>
                <a:r>
                  <a:rPr lang="en-US" dirty="0"/>
                  <a:t> – lets you focus on problem formulation</a:t>
                </a:r>
              </a:p>
              <a:p>
                <a:r>
                  <a:rPr lang="en-US" dirty="0"/>
                  <a:t>Example problem:</a:t>
                </a:r>
              </a:p>
              <a:p>
                <a:pPr lvl="1"/>
                <a:r>
                  <a:rPr lang="en-US" dirty="0"/>
                  <a:t>Minimize drag of a rectangular wing by changing chord and span, given:</a:t>
                </a:r>
              </a:p>
              <a:p>
                <a:pPr lvl="2"/>
                <a:r>
                  <a:rPr lang="en-US" dirty="0"/>
                  <a:t>Sea level atmosphere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∞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 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</a:rPr>
                      <m:t>/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</a:rPr>
                      <m:t>s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=0.4</m:t>
                    </m:r>
                  </m:oMath>
                </a14:m>
                <a:endParaRPr lang="en-US" dirty="0"/>
              </a:p>
              <a:p>
                <a:pPr lvl="2"/>
                <a:r>
                  <a:rPr lang="en-US" b="0" dirty="0"/>
                  <a:t>Fixed wing area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3F030AAC-0AF9-4E6E-8A3F-BF46A61F33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8883" y="924796"/>
                <a:ext cx="5127524" cy="5287250"/>
              </a:xfrm>
              <a:blipFill>
                <a:blip r:embed="rId2"/>
                <a:stretch>
                  <a:fillRect l="-2140" t="-2076" r="-16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115BD9-10B8-4558-BCE7-560600E0C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4C324E-D339-416B-8FCC-91E63D5E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E76EF-9529-47B9-8A3B-93D24039B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87B5CA1-7C45-4C8F-9851-560051FAB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“Opti” Optimization Stack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22F0EBFF-5948-4D82-90A7-8BB7FDEE53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7167" y="1035067"/>
            <a:ext cx="4054833" cy="4770537"/>
          </a:xfrm>
          <a:prstGeom prst="rect">
            <a:avLst/>
          </a:prstGeom>
          <a:solidFill>
            <a:srgbClr val="2728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F8F8F2"/>
              </a:solidFill>
              <a:effectLst/>
              <a:latin typeface="Fira Code Retin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asb.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Opti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chord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variable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Fira Code Retina"/>
              </a:rPr>
              <a:t>init_guess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1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span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variable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Fira Code Retina"/>
              </a:rPr>
              <a:t>init_guess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1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Re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velocity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*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chord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/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kinematic_viscosity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CD_p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1.328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*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Re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** -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0.5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AR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span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/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chord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CD_i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CL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**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2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/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(pi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*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AR)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subject_to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(chord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*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span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1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minimize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(CD_p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+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CD_i)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sol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solve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print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sol.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value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(chord),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sol.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value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(span))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1">
                <a:extLst>
                  <a:ext uri="{FF2B5EF4-FFF2-40B4-BE49-F238E27FC236}">
                    <a16:creationId xmlns:a16="http://schemas.microsoft.com/office/drawing/2014/main" id="{E69410AE-5374-49E2-B94E-031F47C0E95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875828" y="5844474"/>
                <a:ext cx="5889900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en-US" sz="1600" dirty="0">
                    <a:solidFill>
                      <a:schemeClr val="tx1"/>
                    </a:solidFill>
                  </a:rPr>
                  <a:t>Result: </a:t>
                </a:r>
                <a14:m>
                  <m:oMath xmlns:m="http://schemas.openxmlformats.org/officeDocument/2006/math">
                    <m:r>
                      <a:rPr lang="en-US" alt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=0.229</m:t>
                    </m:r>
                  </m:oMath>
                </a14:m>
                <a:r>
                  <a:rPr lang="en-US" altLang="en-US" sz="1600" dirty="0">
                    <a:solidFill>
                      <a:schemeClr val="tx1"/>
                    </a:solidFill>
                  </a:rPr>
                  <a:t> m, </a:t>
                </a:r>
                <a14:m>
                  <m:oMath xmlns:m="http://schemas.openxmlformats.org/officeDocument/2006/math">
                    <m:r>
                      <a:rPr lang="en-US" alt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=4.37</m:t>
                    </m:r>
                  </m:oMath>
                </a14:m>
                <a:r>
                  <a:rPr lang="en-US" altLang="en-US" sz="1600" dirty="0">
                    <a:solidFill>
                      <a:schemeClr val="tx1"/>
                    </a:solidFill>
                  </a:rPr>
                  <a:t> m</a:t>
                </a:r>
              </a:p>
            </p:txBody>
          </p:sp>
        </mc:Choice>
        <mc:Fallback xmlns="">
          <p:sp>
            <p:nvSpPr>
              <p:cNvPr id="10" name="Rectangle 1">
                <a:extLst>
                  <a:ext uri="{FF2B5EF4-FFF2-40B4-BE49-F238E27FC236}">
                    <a16:creationId xmlns:a16="http://schemas.microsoft.com/office/drawing/2014/main" id="{E69410AE-5374-49E2-B94E-031F47C0E9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875828" y="5844474"/>
                <a:ext cx="5889900" cy="338554"/>
              </a:xfrm>
              <a:prstGeom prst="rect">
                <a:avLst/>
              </a:prstGeom>
              <a:blipFill>
                <a:blip r:embed="rId3"/>
                <a:stretch>
                  <a:fillRect t="-5455" r="-518" b="-23636"/>
                </a:stretch>
              </a:blip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AE0BFD90-0509-487E-86FF-6F6E0E2EC735}"/>
              </a:ext>
            </a:extLst>
          </p:cNvPr>
          <p:cNvSpPr txBox="1"/>
          <p:nvPr/>
        </p:nvSpPr>
        <p:spPr>
          <a:xfrm rot="1272112">
            <a:off x="10427278" y="1316178"/>
            <a:ext cx="1480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Imports/constants above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B59249-DA23-4FE6-90F6-2AE80ECB3018}"/>
              </a:ext>
            </a:extLst>
          </p:cNvPr>
          <p:cNvSpPr/>
          <p:nvPr/>
        </p:nvSpPr>
        <p:spPr>
          <a:xfrm>
            <a:off x="11417727" y="1066689"/>
            <a:ext cx="144462" cy="346842"/>
          </a:xfrm>
          <a:custGeom>
            <a:avLst/>
            <a:gdLst>
              <a:gd name="connsiteX0" fmla="*/ 0 w 129851"/>
              <a:gd name="connsiteY0" fmla="*/ 325821 h 325821"/>
              <a:gd name="connsiteX1" fmla="*/ 126124 w 129851"/>
              <a:gd name="connsiteY1" fmla="*/ 210207 h 325821"/>
              <a:gd name="connsiteX2" fmla="*/ 84083 w 129851"/>
              <a:gd name="connsiteY2" fmla="*/ 0 h 325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1" h="325821">
                <a:moveTo>
                  <a:pt x="0" y="325821"/>
                </a:moveTo>
                <a:cubicBezTo>
                  <a:pt x="56055" y="295165"/>
                  <a:pt x="112110" y="264510"/>
                  <a:pt x="126124" y="210207"/>
                </a:cubicBezTo>
                <a:cubicBezTo>
                  <a:pt x="140138" y="155903"/>
                  <a:pt x="112110" y="77951"/>
                  <a:pt x="84083" y="0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426FA5A-80CF-4F34-A633-BEB877CC5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39167" y="1281289"/>
            <a:ext cx="2998000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>
                <a:solidFill>
                  <a:schemeClr val="tx1"/>
                </a:solidFill>
              </a:rPr>
              <a:t>Make an optimization problem</a:t>
            </a: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>
                <a:solidFill>
                  <a:schemeClr val="tx1"/>
                </a:solidFill>
              </a:rPr>
              <a:t>Make design variables</a:t>
            </a:r>
            <a:br>
              <a:rPr lang="en-US" altLang="en-US" sz="1600" dirty="0">
                <a:solidFill>
                  <a:schemeClr val="tx1"/>
                </a:solidFill>
              </a:rPr>
            </a:br>
            <a:r>
              <a:rPr lang="en-US" altLang="en-US" sz="1600" dirty="0">
                <a:solidFill>
                  <a:schemeClr val="tx1"/>
                </a:solidFill>
              </a:rPr>
              <a:t>and set initial guesses</a:t>
            </a: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>
                <a:solidFill>
                  <a:schemeClr val="tx1"/>
                </a:solidFill>
              </a:rPr>
              <a:t>Model profile drag*</a:t>
            </a: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>
                <a:solidFill>
                  <a:schemeClr val="tx1"/>
                </a:solidFill>
              </a:rPr>
              <a:t>Model induced drag</a:t>
            </a: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>
                <a:solidFill>
                  <a:schemeClr val="tx1"/>
                </a:solidFill>
              </a:rPr>
              <a:t>Constrain the wing area</a:t>
            </a: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>
                <a:solidFill>
                  <a:schemeClr val="tx1"/>
                </a:solidFill>
              </a:rPr>
              <a:t>Set an objective function</a:t>
            </a: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>
                <a:solidFill>
                  <a:schemeClr val="tx1"/>
                </a:solidFill>
              </a:rPr>
              <a:t>Solve</a:t>
            </a: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>
                <a:solidFill>
                  <a:schemeClr val="tx1"/>
                </a:solidFill>
              </a:rPr>
              <a:t>Show results</a:t>
            </a:r>
          </a:p>
        </p:txBody>
      </p:sp>
    </p:spTree>
    <p:extLst>
      <p:ext uri="{BB962C8B-B14F-4D97-AF65-F5344CB8AC3E}">
        <p14:creationId xmlns:p14="http://schemas.microsoft.com/office/powerpoint/2010/main" val="832766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F030AAC-0AF9-4E6E-8A3F-BF46A61F3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2" y="924796"/>
            <a:ext cx="5727117" cy="5287250"/>
          </a:xfrm>
        </p:spPr>
        <p:txBody>
          <a:bodyPr/>
          <a:lstStyle/>
          <a:p>
            <a:r>
              <a:rPr lang="en-US" dirty="0"/>
              <a:t>Opti is fast – </a:t>
            </a:r>
            <a:r>
              <a:rPr lang="en-US" i="1" dirty="0"/>
              <a:t>really, really</a:t>
            </a:r>
            <a:r>
              <a:rPr lang="en-US" dirty="0"/>
              <a:t> fast.</a:t>
            </a:r>
          </a:p>
          <a:p>
            <a:pPr lvl="1"/>
            <a:r>
              <a:rPr lang="en-US" dirty="0"/>
              <a:t>Speed enables “interactive design”</a:t>
            </a:r>
            <a:br>
              <a:rPr lang="en-US" dirty="0"/>
            </a:br>
            <a:endParaRPr lang="en-US" dirty="0"/>
          </a:p>
          <a:p>
            <a:r>
              <a:rPr lang="en-US" dirty="0"/>
              <a:t>“Secret sauce”: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Automatic differentiation</a:t>
            </a:r>
            <a:r>
              <a:rPr lang="en-US" dirty="0"/>
              <a:t> (AD) everywhere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Simultaneous Analysis and Design</a:t>
            </a:r>
            <a:r>
              <a:rPr lang="en-US" dirty="0"/>
              <a:t> (SAND) architecture</a:t>
            </a:r>
          </a:p>
          <a:p>
            <a:pPr lvl="1"/>
            <a:r>
              <a:rPr lang="en-US" dirty="0"/>
              <a:t>Sparsity exploitation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Up next:</a:t>
            </a:r>
          </a:p>
          <a:p>
            <a:pPr lvl="1"/>
            <a:r>
              <a:rPr lang="en-US" dirty="0"/>
              <a:t>Under the hood</a:t>
            </a:r>
          </a:p>
          <a:p>
            <a:pPr lvl="1"/>
            <a:r>
              <a:rPr lang="en-US" dirty="0"/>
              <a:t>Solutions enabled</a:t>
            </a:r>
          </a:p>
          <a:p>
            <a:pPr lvl="1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115BD9-10B8-4558-BCE7-560600E0C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4C324E-D339-416B-8FCC-91E63D5E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E76EF-9529-47B9-8A3B-93D24039B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87B5CA1-7C45-4C8F-9851-560051FAB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“Opti” Optimization Stack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58CE64-8248-4FF4-B7DE-8AA51CD7F380}"/>
              </a:ext>
            </a:extLst>
          </p:cNvPr>
          <p:cNvSpPr txBox="1"/>
          <p:nvPr/>
        </p:nvSpPr>
        <p:spPr>
          <a:xfrm>
            <a:off x="6219219" y="827336"/>
            <a:ext cx="5915608" cy="50783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Example Problem: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Firefly design optimization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8 disciplines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3910 variables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8420 constraints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34321 constraint-variable interactions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Nonlinear, nonconvex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6.91 seconds to solve on a laptop.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40B975E-3FC1-49FC-91F9-082092032A4D}"/>
              </a:ext>
            </a:extLst>
          </p:cNvPr>
          <p:cNvGrpSpPr/>
          <p:nvPr/>
        </p:nvGrpSpPr>
        <p:grpSpPr>
          <a:xfrm>
            <a:off x="6310214" y="3330536"/>
            <a:ext cx="4838095" cy="2485052"/>
            <a:chOff x="6515705" y="3210088"/>
            <a:chExt cx="4838095" cy="248505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99170E3-7CF2-443E-B437-377BCF558D09}"/>
                </a:ext>
              </a:extLst>
            </p:cNvPr>
            <p:cNvGrpSpPr/>
            <p:nvPr/>
          </p:nvGrpSpPr>
          <p:grpSpPr>
            <a:xfrm>
              <a:off x="6515705" y="3210088"/>
              <a:ext cx="4838095" cy="2485052"/>
              <a:chOff x="6391967" y="1654986"/>
              <a:chExt cx="4838095" cy="2485052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5F857F9-8BDF-4E5A-A0E8-4BF5A11838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391967" y="2825752"/>
                <a:ext cx="2238095" cy="1314286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B25CD5D5-94C6-4240-A2B7-1992A14E44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91967" y="2454323"/>
                <a:ext cx="4838095" cy="371429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5ACDD5B8-F518-4F6D-88C8-89515CE23F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392"/>
              <a:stretch/>
            </p:blipFill>
            <p:spPr>
              <a:xfrm>
                <a:off x="6391967" y="1654986"/>
                <a:ext cx="4838095" cy="819048"/>
              </a:xfrm>
              <a:prstGeom prst="rect">
                <a:avLst/>
              </a:prstGeom>
            </p:spPr>
          </p:pic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7815AD-DFE5-4638-8FE1-96E103B22736}"/>
                </a:ext>
              </a:extLst>
            </p:cNvPr>
            <p:cNvSpPr/>
            <p:nvPr/>
          </p:nvSpPr>
          <p:spPr>
            <a:xfrm>
              <a:off x="8403771" y="4572000"/>
              <a:ext cx="350029" cy="11231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FC4745-51F0-484A-BB1F-1874EFD9B003}"/>
              </a:ext>
            </a:extLst>
          </p:cNvPr>
          <p:cNvCxnSpPr/>
          <p:nvPr/>
        </p:nvCxnSpPr>
        <p:spPr>
          <a:xfrm>
            <a:off x="5547946" y="1143000"/>
            <a:ext cx="5480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8264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88AB58B-D187-4955-A6F4-D9833C70B4A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11015" y="924796"/>
                <a:ext cx="6374423" cy="5287250"/>
              </a:xfrm>
            </p:spPr>
            <p:txBody>
              <a:bodyPr/>
              <a:lstStyle/>
              <a:p>
                <a:r>
                  <a:rPr lang="en-US" dirty="0"/>
                  <a:t>A way to compute gradients </a:t>
                </a:r>
                <a:r>
                  <a:rPr lang="en-US" i="1" dirty="0"/>
                  <a:t>of code</a:t>
                </a:r>
                <a:endParaRPr lang="en-US" dirty="0"/>
              </a:p>
              <a:p>
                <a:pPr lvl="1"/>
                <a:r>
                  <a:rPr lang="en-US" dirty="0"/>
                  <a:t>Highly related: adjoint methods, “backpropagation”</a:t>
                </a:r>
              </a:p>
              <a:p>
                <a:r>
                  <a:rPr lang="en-US" dirty="0"/>
                  <a:t>For a function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: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→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:</a:t>
                </a:r>
              </a:p>
              <a:p>
                <a:pPr lvl="1"/>
                <a:r>
                  <a:rPr lang="en-US" dirty="0"/>
                  <a:t>1</a:t>
                </a:r>
                <a:r>
                  <a:rPr lang="en-US" baseline="30000" dirty="0"/>
                  <a:t>st</a:t>
                </a:r>
                <a:r>
                  <a:rPr lang="en-US" dirty="0"/>
                  <a:t>-order finite diff.: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𝒪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≈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−8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Forward-mode AD: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𝒪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≈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−16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Reverse-mode AD: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𝒪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≈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−16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Most useful functions have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≫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, so we use </a:t>
                </a:r>
                <a:r>
                  <a:rPr lang="en-US" b="1" dirty="0">
                    <a:solidFill>
                      <a:schemeClr val="accent2"/>
                    </a:solidFill>
                  </a:rPr>
                  <a:t>reverse-mode AD</a:t>
                </a:r>
              </a:p>
              <a:p>
                <a:pPr lvl="1"/>
                <a:r>
                  <a:rPr lang="en-US" dirty="0">
                    <a:solidFill>
                      <a:schemeClr val="tx1"/>
                    </a:solidFill>
                  </a:rPr>
                  <a:t>E.g. for objective functions,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r>
                  <a:rPr lang="en-US" dirty="0"/>
                  <a:t>Calculate an objective function’s gradient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𝒪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(1)</m:t>
                    </m:r>
                  </m:oMath>
                </a14:m>
                <a:r>
                  <a:rPr lang="en-US" dirty="0"/>
                  <a:t> time instead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𝒪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time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88AB58B-D187-4955-A6F4-D9833C70B4A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11015" y="924796"/>
                <a:ext cx="6374423" cy="5287250"/>
              </a:xfrm>
              <a:blipFill>
                <a:blip r:embed="rId3"/>
                <a:stretch>
                  <a:fillRect l="-1722" t="-2076" r="-3541" b="-74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2F2C3C-B413-4AF7-8FC4-9BE13324D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F50FF9-13AF-4E1F-A119-40A6083B0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8B8D93-02CC-4F3E-BD9D-F1B6189E1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18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1354300-0B6B-4E7D-9090-AC90432E6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Differentiation (AD)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D5C9D15-26E7-4679-8AC1-37EC68586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108" y="3551936"/>
            <a:ext cx="5295089" cy="214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DA1367-EB03-4921-A9CE-02A087CE9335}"/>
              </a:ext>
            </a:extLst>
          </p:cNvPr>
          <p:cNvSpPr txBox="1"/>
          <p:nvPr/>
        </p:nvSpPr>
        <p:spPr>
          <a:xfrm>
            <a:off x="6784108" y="5710018"/>
            <a:ext cx="5276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Relationship between automatic and symbolic differentiation (Source: Wikimedia)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733214B-6930-4158-9A7E-8E2B95097D33}"/>
              </a:ext>
            </a:extLst>
          </p:cNvPr>
          <p:cNvGrpSpPr/>
          <p:nvPr/>
        </p:nvGrpSpPr>
        <p:grpSpPr>
          <a:xfrm>
            <a:off x="7513870" y="796849"/>
            <a:ext cx="3156439" cy="1837794"/>
            <a:chOff x="7113675" y="1111286"/>
            <a:chExt cx="3156439" cy="183779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EEC1A9E4-F8E8-4855-98C6-C411C3C045EB}"/>
                    </a:ext>
                  </a:extLst>
                </p:cNvPr>
                <p:cNvSpPr txBox="1"/>
                <p:nvPr/>
              </p:nvSpPr>
              <p:spPr>
                <a:xfrm>
                  <a:off x="7113675" y="1672897"/>
                  <a:ext cx="3086100" cy="12761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acc>
                              <m:accPr>
                                <m:chr m:val="⃗"/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</m:acc>
                          </m:num>
                          <m:den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acc>
                              <m:accPr>
                                <m:chr m:val="⃗"/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f>
                                    <m:f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brk m:alnAt="7"/>
                                        </m:r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m:rPr>
                                          <m:brk m:alnAt="7"/>
                                        </m:r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mr>
                              <m:m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brk m:alnAt="7"/>
                                        </m:r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m:rPr>
                                          <m:brk m:alnAt="7"/>
                                        </m:r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⋱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EEC1A9E4-F8E8-4855-98C6-C411C3C045E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13675" y="1672897"/>
                  <a:ext cx="3086100" cy="1276183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Left Brace 8">
              <a:extLst>
                <a:ext uri="{FF2B5EF4-FFF2-40B4-BE49-F238E27FC236}">
                  <a16:creationId xmlns:a16="http://schemas.microsoft.com/office/drawing/2014/main" id="{C373FE1A-3218-4AA0-A2CF-7190044F67B0}"/>
                </a:ext>
              </a:extLst>
            </p:cNvPr>
            <p:cNvSpPr/>
            <p:nvPr/>
          </p:nvSpPr>
          <p:spPr>
            <a:xfrm flipH="1">
              <a:off x="9539655" y="1769612"/>
              <a:ext cx="237392" cy="1100336"/>
            </a:xfrm>
            <a:prstGeom prst="leftBrace">
              <a:avLst>
                <a:gd name="adj1" fmla="val 134396"/>
                <a:gd name="adj2" fmla="val 5000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0974FDE7-426F-4A8A-825F-AD1ED0C757AC}"/>
                    </a:ext>
                  </a:extLst>
                </p:cNvPr>
                <p:cNvSpPr txBox="1"/>
                <p:nvPr/>
              </p:nvSpPr>
              <p:spPr>
                <a:xfrm>
                  <a:off x="9706708" y="2126322"/>
                  <a:ext cx="56340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0974FDE7-426F-4A8A-825F-AD1ED0C757A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06708" y="2126322"/>
                  <a:ext cx="563406" cy="3693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D1BBC46-1C95-477E-8BDC-9608162942B5}"/>
                    </a:ext>
                  </a:extLst>
                </p:cNvPr>
                <p:cNvSpPr txBox="1"/>
                <p:nvPr/>
              </p:nvSpPr>
              <p:spPr>
                <a:xfrm>
                  <a:off x="8648631" y="1111286"/>
                  <a:ext cx="56340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D1BBC46-1C95-477E-8BDC-9608162942B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48631" y="1111286"/>
                  <a:ext cx="563406" cy="369332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Left Brace 12">
              <a:extLst>
                <a:ext uri="{FF2B5EF4-FFF2-40B4-BE49-F238E27FC236}">
                  <a16:creationId xmlns:a16="http://schemas.microsoft.com/office/drawing/2014/main" id="{8E095FC9-D08D-4847-8AD8-47713DCADCF5}"/>
                </a:ext>
              </a:extLst>
            </p:cNvPr>
            <p:cNvSpPr/>
            <p:nvPr/>
          </p:nvSpPr>
          <p:spPr>
            <a:xfrm rot="16200000" flipH="1">
              <a:off x="8811638" y="1064372"/>
              <a:ext cx="237392" cy="1100336"/>
            </a:xfrm>
            <a:prstGeom prst="leftBrace">
              <a:avLst>
                <a:gd name="adj1" fmla="val 134396"/>
                <a:gd name="adj2" fmla="val 5000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6320809-2FF5-454A-A875-1FC75966F477}"/>
              </a:ext>
            </a:extLst>
          </p:cNvPr>
          <p:cNvCxnSpPr>
            <a:cxnSpLocks/>
          </p:cNvCxnSpPr>
          <p:nvPr/>
        </p:nvCxnSpPr>
        <p:spPr>
          <a:xfrm flipV="1">
            <a:off x="5565531" y="2031023"/>
            <a:ext cx="2514600" cy="369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2447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A91338-DA91-44EF-A00D-E5072D4722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8883" y="924796"/>
                <a:ext cx="3884025" cy="5287250"/>
              </a:xfrm>
            </p:spPr>
            <p:txBody>
              <a:bodyPr/>
              <a:lstStyle/>
              <a:p>
                <a:r>
                  <a:rPr lang="en-US" sz="2400" dirty="0"/>
                  <a:t>Basic ideas:</a:t>
                </a:r>
              </a:p>
              <a:p>
                <a:pPr lvl="1"/>
                <a:r>
                  <a:rPr lang="en-US" sz="2000" dirty="0"/>
                  <a:t>Any function can be broken into a series of simple operators (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+,  −,  ×,  ÷, 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𝑝𝑜𝑤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, etc.)</a:t>
                </a:r>
              </a:p>
              <a:p>
                <a:pPr lvl="1"/>
                <a:r>
                  <a:rPr lang="en-US" sz="2000" dirty="0"/>
                  <a:t>We can represent this operation with a computational graph</a:t>
                </a:r>
              </a:p>
              <a:p>
                <a:pPr lvl="1"/>
                <a:r>
                  <a:rPr lang="en-US" sz="2000" dirty="0"/>
                  <a:t>We can use the chain rule to carry derivatives through the graph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A91338-DA91-44EF-A00D-E5072D4722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8883" y="924796"/>
                <a:ext cx="3884025" cy="5287250"/>
              </a:xfrm>
              <a:blipFill>
                <a:blip r:embed="rId3"/>
                <a:stretch>
                  <a:fillRect l="-2198" t="-1615" r="-1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D4893E-3453-402D-9D8B-B2B782DDA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7B1C5-369C-4919-B399-6646CD3D5833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D4F5A-A20B-45AF-A663-4DC87EBA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Differentiation (AD)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0B71B9-CF38-4136-8799-289DB29FCF5B}"/>
                  </a:ext>
                </a:extLst>
              </p:cNvPr>
              <p:cNvSpPr txBox="1"/>
              <p:nvPr/>
            </p:nvSpPr>
            <p:spPr>
              <a:xfrm>
                <a:off x="6918012" y="965780"/>
                <a:ext cx="310710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0" u="sng" dirty="0">
                    <a:latin typeface="Cambria Math" panose="02040503050406030204" pitchFamily="18" charset="0"/>
                  </a:rPr>
                  <a:t>Function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𝑎𝑏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0B71B9-CF38-4136-8799-289DB29FCF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8012" y="965780"/>
                <a:ext cx="3107108" cy="646331"/>
              </a:xfrm>
              <a:prstGeom prst="rect">
                <a:avLst/>
              </a:prstGeom>
              <a:blipFill>
                <a:blip r:embed="rId4"/>
                <a:stretch>
                  <a:fillRect t="-5660" b="-7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3BD581CE-36BC-4FD8-AACE-BA9CA16EED9A}"/>
              </a:ext>
            </a:extLst>
          </p:cNvPr>
          <p:cNvSpPr txBox="1"/>
          <p:nvPr/>
        </p:nvSpPr>
        <p:spPr>
          <a:xfrm>
            <a:off x="6918012" y="1683748"/>
            <a:ext cx="3107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u="sng" dirty="0">
                <a:latin typeface="Cambria Math" panose="02040503050406030204" pitchFamily="18" charset="0"/>
              </a:rPr>
              <a:t>Computational Graph</a:t>
            </a:r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7C71D72-CC1E-4B0F-A221-2ABB0FFFF3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37320" y="2001246"/>
            <a:ext cx="7235337" cy="351150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770D36-A318-464E-9095-4AA6DB2A117F}"/>
              </a:ext>
            </a:extLst>
          </p:cNvPr>
          <p:cNvCxnSpPr/>
          <p:nvPr/>
        </p:nvCxnSpPr>
        <p:spPr>
          <a:xfrm>
            <a:off x="4443813" y="1288945"/>
            <a:ext cx="0" cy="47614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7A49AA5-3E8D-404B-89FB-54B0EBF19634}"/>
                  </a:ext>
                </a:extLst>
              </p:cNvPr>
              <p:cNvSpPr txBox="1"/>
              <p:nvPr/>
            </p:nvSpPr>
            <p:spPr>
              <a:xfrm>
                <a:off x="4839816" y="5576731"/>
                <a:ext cx="6829418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Let’s differentiate with respect 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 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dirty="0"/>
                  <a:t>, labeling </a:t>
                </a:r>
                <a:r>
                  <a:rPr lang="en-US" b="1" dirty="0">
                    <a:solidFill>
                      <a:srgbClr val="0000FF"/>
                    </a:solidFill>
                  </a:rPr>
                  <a:t>values</a:t>
                </a:r>
                <a:r>
                  <a:rPr lang="en-US" dirty="0"/>
                  <a:t> and </a:t>
                </a:r>
                <a:r>
                  <a:rPr lang="en-US" b="1" dirty="0">
                    <a:solidFill>
                      <a:srgbClr val="FF0000"/>
                    </a:solidFill>
                  </a:rPr>
                  <a:t>first derivatives</a:t>
                </a:r>
                <a:r>
                  <a:rPr lang="en-US" dirty="0"/>
                  <a:t>!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7A49AA5-3E8D-404B-89FB-54B0EBF196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9816" y="5576731"/>
                <a:ext cx="6829418" cy="646331"/>
              </a:xfrm>
              <a:prstGeom prst="rect">
                <a:avLst/>
              </a:prstGeom>
              <a:blipFill>
                <a:blip r:embed="rId7"/>
                <a:stretch>
                  <a:fillRect l="-713" t="-4630" b="-1296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50E40E4-40B9-4196-9825-0C61F93F0D70}"/>
                  </a:ext>
                </a:extLst>
              </p:cNvPr>
              <p:cNvSpPr txBox="1"/>
              <p:nvPr/>
            </p:nvSpPr>
            <p:spPr>
              <a:xfrm>
                <a:off x="5580404" y="3836157"/>
                <a:ext cx="41019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>
                  <a:solidFill>
                    <a:srgbClr val="0000F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50E40E4-40B9-4196-9825-0C61F93F0D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0404" y="3836157"/>
                <a:ext cx="410198" cy="64633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D1174F3-D1AD-45AD-AAD8-E5BF880D18A3}"/>
                  </a:ext>
                </a:extLst>
              </p:cNvPr>
              <p:cNvSpPr txBox="1"/>
              <p:nvPr/>
            </p:nvSpPr>
            <p:spPr>
              <a:xfrm>
                <a:off x="7454143" y="2449822"/>
                <a:ext cx="4101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D1174F3-D1AD-45AD-AAD8-E5BF880D18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4143" y="2449822"/>
                <a:ext cx="410198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2D3DD42-E61A-4F99-89CF-7FC547E70CF7}"/>
                  </a:ext>
                </a:extLst>
              </p:cNvPr>
              <p:cNvSpPr txBox="1"/>
              <p:nvPr/>
            </p:nvSpPr>
            <p:spPr>
              <a:xfrm>
                <a:off x="11353800" y="3555721"/>
                <a:ext cx="41019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>
                  <a:solidFill>
                    <a:srgbClr val="0000F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𝟕</m:t>
                      </m:r>
                    </m:oMath>
                  </m:oMathPara>
                </a14:m>
                <a:endParaRPr 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2D3DD42-E61A-4F99-89CF-7FC547E70C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53800" y="3555721"/>
                <a:ext cx="410198" cy="64633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19A93BA-AE84-43FC-AC20-158AB18ED60A}"/>
                  </a:ext>
                </a:extLst>
              </p:cNvPr>
              <p:cNvSpPr txBox="1"/>
              <p:nvPr/>
            </p:nvSpPr>
            <p:spPr>
              <a:xfrm>
                <a:off x="7535966" y="3324507"/>
                <a:ext cx="41019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</m:oMath>
                  </m:oMathPara>
                </a14:m>
                <a:endParaRPr lang="en-US" b="1" dirty="0">
                  <a:solidFill>
                    <a:srgbClr val="0000F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19A93BA-AE84-43FC-AC20-158AB18ED6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5966" y="3324507"/>
                <a:ext cx="410198" cy="64633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F9FDB2B-C543-475D-87C0-A22666CAB022}"/>
                  </a:ext>
                </a:extLst>
              </p:cNvPr>
              <p:cNvSpPr txBox="1"/>
              <p:nvPr/>
            </p:nvSpPr>
            <p:spPr>
              <a:xfrm>
                <a:off x="8840589" y="4467119"/>
                <a:ext cx="9264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F9FDB2B-C543-475D-87C0-A22666CAB0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0589" y="4467119"/>
                <a:ext cx="926420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EF42608-5674-4630-AA58-598CA281CC75}"/>
                  </a:ext>
                </a:extLst>
              </p:cNvPr>
              <p:cNvSpPr txBox="1"/>
              <p:nvPr/>
            </p:nvSpPr>
            <p:spPr>
              <a:xfrm>
                <a:off x="9393609" y="2785659"/>
                <a:ext cx="41019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>
                  <a:solidFill>
                    <a:srgbClr val="0000F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𝟔</m:t>
                      </m:r>
                    </m:oMath>
                  </m:oMathPara>
                </a14:m>
                <a:endParaRPr 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EF42608-5674-4630-AA58-598CA281CC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93609" y="2785659"/>
                <a:ext cx="410198" cy="646331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44C138C-CCAC-4C3E-BB08-73477D005A77}"/>
                  </a:ext>
                </a:extLst>
              </p:cNvPr>
              <p:cNvSpPr txBox="1"/>
              <p:nvPr/>
            </p:nvSpPr>
            <p:spPr>
              <a:xfrm>
                <a:off x="9593381" y="1655931"/>
                <a:ext cx="2559367" cy="90685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ambria Math" panose="02040503050406030204" pitchFamily="18" charset="0"/>
                  </a:rPr>
                  <a:t>Product rule:</a:t>
                </a:r>
                <a:endParaRPr lang="en-US" b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44C138C-CCAC-4C3E-BB08-73477D005A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3381" y="1655931"/>
                <a:ext cx="2559367" cy="906851"/>
              </a:xfrm>
              <a:prstGeom prst="rect">
                <a:avLst/>
              </a:prstGeom>
              <a:blipFill>
                <a:blip r:embed="rId14"/>
                <a:stretch>
                  <a:fillRect t="-4000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36D7D66-9B07-41B2-B551-A42D6E64E070}"/>
                  </a:ext>
                </a:extLst>
              </p:cNvPr>
              <p:cNvSpPr txBox="1"/>
              <p:nvPr/>
            </p:nvSpPr>
            <p:spPr>
              <a:xfrm>
                <a:off x="5566837" y="2139328"/>
                <a:ext cx="41019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en-US" b="1" dirty="0">
                  <a:solidFill>
                    <a:srgbClr val="0000F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36D7D66-9B07-41B2-B551-A42D6E64E0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6837" y="2139328"/>
                <a:ext cx="410198" cy="646331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31F8045-CFF7-4BA4-86D3-C097E5999DCB}"/>
                  </a:ext>
                </a:extLst>
              </p:cNvPr>
              <p:cNvSpPr txBox="1"/>
              <p:nvPr/>
            </p:nvSpPr>
            <p:spPr>
              <a:xfrm>
                <a:off x="7454143" y="2152897"/>
                <a:ext cx="4101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b="1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31F8045-CFF7-4BA4-86D3-C097E5999D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4143" y="2152897"/>
                <a:ext cx="410198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841A7681-8599-4A8C-8292-F3254117810A}"/>
              </a:ext>
            </a:extLst>
          </p:cNvPr>
          <p:cNvSpPr txBox="1">
            <a:spLocks/>
          </p:cNvSpPr>
          <p:nvPr/>
        </p:nvSpPr>
        <p:spPr>
          <a:xfrm>
            <a:off x="532242" y="5061583"/>
            <a:ext cx="3810712" cy="14773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/>
              <a:t>Two flavors of AD</a:t>
            </a:r>
          </a:p>
          <a:p>
            <a:pPr lvl="1">
              <a:buClrTx/>
              <a:buFont typeface="Arial" panose="020B0604020202020204" pitchFamily="34" charset="0"/>
              <a:buChar char="•"/>
            </a:pPr>
            <a:r>
              <a:rPr lang="en-US" dirty="0"/>
              <a:t>Forward mode</a:t>
            </a:r>
          </a:p>
          <a:p>
            <a:pPr lvl="2">
              <a:buClrTx/>
              <a:buFont typeface="Arial" panose="020B0604020202020204" pitchFamily="34" charset="0"/>
              <a:buChar char="•"/>
            </a:pPr>
            <a:r>
              <a:rPr lang="en-US" dirty="0"/>
              <a:t>Cost scales with # of inputs</a:t>
            </a:r>
          </a:p>
          <a:p>
            <a:pPr lvl="1">
              <a:buClrTx/>
              <a:buFont typeface="Arial" panose="020B0604020202020204" pitchFamily="34" charset="0"/>
              <a:buChar char="•"/>
            </a:pPr>
            <a:r>
              <a:rPr lang="en-US" dirty="0"/>
              <a:t>Reverse mode</a:t>
            </a:r>
          </a:p>
          <a:p>
            <a:pPr lvl="2">
              <a:buClrTx/>
              <a:buFont typeface="Arial" panose="020B0604020202020204" pitchFamily="34" charset="0"/>
              <a:buChar char="•"/>
            </a:pPr>
            <a:r>
              <a:rPr lang="en-US" dirty="0"/>
              <a:t>Cost scales with # of outputs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12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4" grpId="0" animBg="1"/>
      <p:bldP spid="15" grpId="0"/>
      <p:bldP spid="16" grpId="0"/>
      <p:bldP spid="17" grpId="0"/>
      <p:bldP spid="18" grpId="0"/>
      <p:bldP spid="19" grpId="0"/>
      <p:bldP spid="21" grpId="0"/>
      <p:bldP spid="23" grpId="0" animBg="1"/>
      <p:bldP spid="24" grpId="0"/>
      <p:bldP spid="25" grpId="0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0E7C02C-F6A1-4280-837A-690FBCCAA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5463746" cy="5287250"/>
          </a:xfrm>
        </p:spPr>
        <p:txBody>
          <a:bodyPr/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year graduate student at MIT Int’l </a:t>
            </a:r>
            <a:r>
              <a:rPr lang="en-US" dirty="0" err="1"/>
              <a:t>Cntr</a:t>
            </a:r>
            <a:r>
              <a:rPr lang="en-US" dirty="0"/>
              <a:t>. for Air Transportation (Prof. John Hansman)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Research focuses:</a:t>
            </a:r>
          </a:p>
          <a:p>
            <a:pPr>
              <a:spcAft>
                <a:spcPts val="1200"/>
              </a:spcAft>
            </a:pPr>
            <a:r>
              <a:rPr lang="en-US" dirty="0"/>
              <a:t>Aircraft Design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accent2"/>
                </a:solidFill>
              </a:rPr>
              <a:t>Multidisciplinary Design Optimization (MDO)</a:t>
            </a:r>
          </a:p>
          <a:p>
            <a:pPr>
              <a:spcAft>
                <a:spcPts val="1200"/>
              </a:spcAft>
            </a:pPr>
            <a:r>
              <a:rPr lang="en-US" dirty="0"/>
              <a:t>Computational Aerodynamics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These are all really the same thing!*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BD7552-F366-4791-9D30-BFCFFD83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EE9339-6510-4B23-9C76-616D7BAD5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E6EEAC-25E5-4B0D-88B8-406B244F9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2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AF21CE1-4E7A-4AB7-9FCD-3E57AD701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4CC9683-2011-4678-BCB4-A6F0DD1116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5" r="18469"/>
          <a:stretch/>
        </p:blipFill>
        <p:spPr bwMode="auto">
          <a:xfrm>
            <a:off x="6667837" y="1347424"/>
            <a:ext cx="4442392" cy="444199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40F233-2211-4A12-8E8D-82271D9E4C17}"/>
              </a:ext>
            </a:extLst>
          </p:cNvPr>
          <p:cNvSpPr txBox="1"/>
          <p:nvPr/>
        </p:nvSpPr>
        <p:spPr>
          <a:xfrm>
            <a:off x="1619647" y="6533828"/>
            <a:ext cx="4045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*or can be reduced to the same thing</a:t>
            </a:r>
          </a:p>
        </p:txBody>
      </p:sp>
    </p:spTree>
    <p:extLst>
      <p:ext uri="{BB962C8B-B14F-4D97-AF65-F5344CB8AC3E}">
        <p14:creationId xmlns:p14="http://schemas.microsoft.com/office/powerpoint/2010/main" val="1167385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D4893E-3453-402D-9D8B-B2B782DDA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7B1C5-369C-4919-B399-6646CD3D5833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D4F5A-A20B-45AF-A663-4DC87EBA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Differentiation (AD)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DF5767A1-7A98-4499-BA0D-50668CEA4F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671" y="1615003"/>
            <a:ext cx="11972658" cy="467068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485070C-5CA9-4821-9FB0-412162D40FDE}"/>
              </a:ext>
            </a:extLst>
          </p:cNvPr>
          <p:cNvSpPr txBox="1"/>
          <p:nvPr/>
        </p:nvSpPr>
        <p:spPr>
          <a:xfrm>
            <a:off x="186447" y="989576"/>
            <a:ext cx="6494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can make a differentiable graph for </a:t>
            </a:r>
            <a:r>
              <a:rPr lang="en-US" b="1" i="1" dirty="0">
                <a:solidFill>
                  <a:schemeClr val="accent2"/>
                </a:solidFill>
              </a:rPr>
              <a:t>any</a:t>
            </a:r>
            <a:r>
              <a:rPr lang="en-US" dirty="0"/>
              <a:t> function!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5570D3-7200-4F71-B800-12116B897665}"/>
              </a:ext>
            </a:extLst>
          </p:cNvPr>
          <p:cNvSpPr txBox="1"/>
          <p:nvPr/>
        </p:nvSpPr>
        <p:spPr>
          <a:xfrm>
            <a:off x="186447" y="1712294"/>
            <a:ext cx="6711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Computational graph of mass calculation for a solar-powered blimp</a:t>
            </a:r>
          </a:p>
        </p:txBody>
      </p:sp>
    </p:spTree>
    <p:extLst>
      <p:ext uri="{BB962C8B-B14F-4D97-AF65-F5344CB8AC3E}">
        <p14:creationId xmlns:p14="http://schemas.microsoft.com/office/powerpoint/2010/main" val="2459328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52C5B-E800-4BE0-ABBF-034CE3FA0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0F2680-115B-41A1-B956-F4A9767C1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EBEA26-CC96-4404-AA33-D7F18014B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21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AF65573-5D3C-4B17-A2B0-8FDDBCEA0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Simultaneous Analysis and Design (SAND)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011BBC4-967F-4721-8CF0-B8A0412070B0}"/>
              </a:ext>
            </a:extLst>
          </p:cNvPr>
          <p:cNvGrpSpPr/>
          <p:nvPr/>
        </p:nvGrpSpPr>
        <p:grpSpPr>
          <a:xfrm>
            <a:off x="5574324" y="636190"/>
            <a:ext cx="6458437" cy="5067497"/>
            <a:chOff x="2031999" y="1002228"/>
            <a:chExt cx="8128000" cy="5418667"/>
          </a:xfrm>
        </p:grpSpPr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11" name="Diagram 10">
                  <a:extLst>
                    <a:ext uri="{FF2B5EF4-FFF2-40B4-BE49-F238E27FC236}">
                      <a16:creationId xmlns:a16="http://schemas.microsoft.com/office/drawing/2014/main" id="{41086352-D3A3-4224-831A-6597D4C748B6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080146762"/>
                    </p:ext>
                  </p:extLst>
                </p:nvPr>
              </p:nvGraphicFramePr>
              <p:xfrm>
                <a:off x="2031999" y="1002228"/>
                <a:ext cx="8128000" cy="5418667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3" r:lo="rId4" r:qs="rId5" r:cs="rId6"/>
                </a:graphicData>
              </a:graphic>
            </p:graphicFrame>
          </mc:Choice>
          <mc:Fallback xmlns="">
            <p:graphicFrame>
              <p:nvGraphicFramePr>
                <p:cNvPr id="11" name="Diagram 10">
                  <a:extLst>
                    <a:ext uri="{FF2B5EF4-FFF2-40B4-BE49-F238E27FC236}">
                      <a16:creationId xmlns:a16="http://schemas.microsoft.com/office/drawing/2014/main" id="{41086352-D3A3-4224-831A-6597D4C748B6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080146762"/>
                    </p:ext>
                  </p:extLst>
                </p:nvPr>
              </p:nvGraphicFramePr>
              <p:xfrm>
                <a:off x="2031999" y="1002228"/>
                <a:ext cx="8128000" cy="5418667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8" r:lo="rId9" r:qs="rId10" r:cs="rId11"/>
                </a:graphicData>
              </a:graphic>
            </p:graphicFrame>
          </mc:Fallback>
        </mc:AlternateContent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656265-3D42-4469-A1BF-E09FE715F07D}"/>
                </a:ext>
              </a:extLst>
            </p:cNvPr>
            <p:cNvSpPr txBox="1"/>
            <p:nvPr/>
          </p:nvSpPr>
          <p:spPr>
            <a:xfrm>
              <a:off x="4950054" y="5541450"/>
              <a:ext cx="22918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Dual variables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7E3EEF5-951C-4455-B4D0-CD11658CCBE6}"/>
                </a:ext>
              </a:extLst>
            </p:cNvPr>
            <p:cNvSpPr txBox="1"/>
            <p:nvPr/>
          </p:nvSpPr>
          <p:spPr>
            <a:xfrm>
              <a:off x="4950054" y="1226268"/>
              <a:ext cx="22918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Constraining residuals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45C8C7D-8296-4F22-9582-C72866AF9BCE}"/>
              </a:ext>
            </a:extLst>
          </p:cNvPr>
          <p:cNvSpPr txBox="1"/>
          <p:nvPr/>
        </p:nvSpPr>
        <p:spPr>
          <a:xfrm>
            <a:off x="9803311" y="5668788"/>
            <a:ext cx="23886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 Exploiting this duality for engineering design was pioneered by Raphael </a:t>
            </a:r>
            <a:r>
              <a:rPr lang="en-US" sz="1400" dirty="0" err="1"/>
              <a:t>Haftka</a:t>
            </a:r>
            <a:r>
              <a:rPr lang="en-US" sz="1400" dirty="0"/>
              <a:t> in the 1980s</a:t>
            </a:r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66E62CA2-51EE-4D89-91D0-F35A29C10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4836163" cy="5287250"/>
          </a:xfrm>
        </p:spPr>
        <p:txBody>
          <a:bodyPr/>
          <a:lstStyle/>
          <a:p>
            <a:r>
              <a:rPr lang="en-US" dirty="0"/>
              <a:t>Analysis: solving systems of nonlinear equations</a:t>
            </a:r>
          </a:p>
          <a:p>
            <a:pPr lvl="1"/>
            <a:r>
              <a:rPr lang="en-US" dirty="0"/>
              <a:t>ODEs, PDEs can be discretized</a:t>
            </a:r>
          </a:p>
          <a:p>
            <a:pPr lvl="1"/>
            <a:r>
              <a:rPr lang="en-US" dirty="0"/>
              <a:t>Internal closure loops can be constructed as residuals</a:t>
            </a:r>
          </a:p>
          <a:p>
            <a:r>
              <a:rPr lang="en-US" dirty="0"/>
              <a:t>How to optimize:</a:t>
            </a:r>
          </a:p>
          <a:p>
            <a:pPr lvl="1"/>
            <a:r>
              <a:rPr lang="en-US" dirty="0"/>
              <a:t>Traditional: wrap analysis in an optimizer (nested)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SAND: embed analysis into optimization as constraints</a:t>
            </a:r>
          </a:p>
          <a:p>
            <a:pPr lvl="2"/>
            <a:r>
              <a:rPr lang="en-US" dirty="0"/>
              <a:t>Solve governing eqns. and optimality simultaneously</a:t>
            </a:r>
          </a:p>
          <a:p>
            <a:pPr lvl="2"/>
            <a:r>
              <a:rPr lang="en-US" dirty="0"/>
              <a:t>Eliminates internal closure loops</a:t>
            </a:r>
          </a:p>
        </p:txBody>
      </p:sp>
    </p:spTree>
    <p:extLst>
      <p:ext uri="{BB962C8B-B14F-4D97-AF65-F5344CB8AC3E}">
        <p14:creationId xmlns:p14="http://schemas.microsoft.com/office/powerpoint/2010/main" val="1174609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E37A991-7B99-4015-9B1D-135713256A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8882" y="924796"/>
                <a:ext cx="5460417" cy="5287250"/>
              </a:xfrm>
            </p:spPr>
            <p:txBody>
              <a:bodyPr/>
              <a:lstStyle/>
              <a:p>
                <a:r>
                  <a:rPr lang="en-US" dirty="0"/>
                  <a:t>Both AD and SAND require </a:t>
                </a:r>
                <a:r>
                  <a:rPr lang="en-US" b="1" dirty="0">
                    <a:solidFill>
                      <a:schemeClr val="accent2"/>
                    </a:solidFill>
                  </a:rPr>
                  <a:t>glass-box models</a:t>
                </a:r>
                <a:r>
                  <a:rPr lang="en-US" dirty="0"/>
                  <a:t>:</a:t>
                </a:r>
              </a:p>
              <a:p>
                <a:pPr lvl="1"/>
                <a:r>
                  <a:rPr lang="en-US" dirty="0"/>
                  <a:t>Requires access to governing equations</a:t>
                </a:r>
              </a:p>
              <a:p>
                <a:pPr lvl="1"/>
                <a:r>
                  <a:rPr lang="en-US" dirty="0"/>
                  <a:t>Analysis coded in Python using </a:t>
                </a:r>
                <a:r>
                  <a:rPr lang="en-US" dirty="0" err="1">
                    <a:latin typeface="Fira Code Retina"/>
                  </a:rPr>
                  <a:t>aerosandbox.numpy</a:t>
                </a:r>
                <a:endParaRPr lang="en-US" dirty="0"/>
              </a:p>
              <a:p>
                <a:r>
                  <a:rPr lang="en-US" dirty="0"/>
                  <a:t>Options when using legacy black-box tools (e.g. RANS CFD):</a:t>
                </a:r>
              </a:p>
              <a:p>
                <a:pPr lvl="1"/>
                <a:r>
                  <a:rPr lang="en-US" dirty="0"/>
                  <a:t>Surrogate model (synthetic data)</a:t>
                </a:r>
              </a:p>
              <a:p>
                <a:pPr lvl="2"/>
                <a:r>
                  <a:rPr lang="en-US" dirty="0"/>
                  <a:t>Fit analytic model to data</a:t>
                </a:r>
              </a:p>
              <a:p>
                <a:pPr lvl="2"/>
                <a:r>
                  <a:rPr lang="en-US" dirty="0"/>
                  <a:t>Interpolate from data</a:t>
                </a:r>
              </a:p>
              <a:p>
                <a:pPr lvl="3"/>
                <a:r>
                  <a:rPr lang="en-US" dirty="0"/>
                  <a:t>ASB provides differentiable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-dimensional b-spline lookup tables</a:t>
                </a:r>
              </a:p>
              <a:p>
                <a:pPr lvl="1"/>
                <a:r>
                  <a:rPr lang="en-US" dirty="0"/>
                  <a:t>Finite-difference a single model (WIP)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FE37A991-7B99-4015-9B1D-135713256A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8882" y="924796"/>
                <a:ext cx="5460417" cy="5287250"/>
              </a:xfrm>
              <a:blipFill>
                <a:blip r:embed="rId3"/>
                <a:stretch>
                  <a:fillRect l="-2011" t="-2076" r="-1453" b="-76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801594-7B96-4C2F-AB50-FBC2F34CC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8AE608-F3B4-43BC-9D7B-CB2222C06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D5B7AF-4502-4771-A743-3F507DF85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22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E97E5E7-29A2-4391-938D-17423F64C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Caveat: Glass-Box Requirements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91D90E51-DF0D-478D-B1C4-24DCCC272D58}"/>
              </a:ext>
            </a:extLst>
          </p:cNvPr>
          <p:cNvSpPr/>
          <p:nvPr/>
        </p:nvSpPr>
        <p:spPr>
          <a:xfrm>
            <a:off x="5429252" y="2528106"/>
            <a:ext cx="298937" cy="764930"/>
          </a:xfrm>
          <a:prstGeom prst="rightBrace">
            <a:avLst>
              <a:gd name="adj1" fmla="val 63971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DA9A26B5-1A21-4B3C-A9AB-321A5B337DDE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 flipH="1">
            <a:off x="5728188" y="1470455"/>
            <a:ext cx="1516673" cy="1440117"/>
          </a:xfrm>
          <a:prstGeom prst="curvedConnector3">
            <a:avLst>
              <a:gd name="adj1" fmla="val 409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3447D7A-D38E-46CD-8993-2C39D3F47FF1}"/>
              </a:ext>
            </a:extLst>
          </p:cNvPr>
          <p:cNvSpPr txBox="1"/>
          <p:nvPr/>
        </p:nvSpPr>
        <p:spPr>
          <a:xfrm>
            <a:off x="7244862" y="1122207"/>
            <a:ext cx="4800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Drop-in differentiable replacement of NumPy/SciPy*: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N-dim array operations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Arithmetic, trig., log/exp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Conditionals, loops, logical operations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Linear algebra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(linear solves, pseudoinverses, norms, eigenvalues, factorizations)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Interpolation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Numerical differentiation/integration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Advanced: solvers for subproblems: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Rootfinders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QP and SOCP solvers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Adaptive-step integrators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B9D541-42E9-430A-89BB-826DCB8F1146}"/>
              </a:ext>
            </a:extLst>
          </p:cNvPr>
          <p:cNvSpPr txBox="1"/>
          <p:nvPr/>
        </p:nvSpPr>
        <p:spPr>
          <a:xfrm>
            <a:off x="7998069" y="6099531"/>
            <a:ext cx="4193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*Nearly complete</a:t>
            </a: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5F4AD137-FC7C-4731-A807-4A8758517F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2626" y="1782408"/>
            <a:ext cx="2109873" cy="430887"/>
          </a:xfrm>
          <a:prstGeom prst="rect">
            <a:avLst/>
          </a:prstGeom>
          <a:solidFill>
            <a:srgbClr val="2728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75715E"/>
                </a:solidFill>
                <a:effectLst/>
                <a:latin typeface="Fira Code Retina"/>
              </a:rPr>
              <a:t># import numpy as np</a:t>
            </a:r>
            <a:b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75715E"/>
                </a:solidFill>
                <a:effectLst/>
                <a:latin typeface="Fira Code Retina"/>
              </a:rPr>
            </a:br>
            <a:r>
              <a:rPr kumimoji="0" lang="en-US" altLang="en-US" sz="1100" b="0" i="1" u="none" strike="noStrike" cap="none" normalizeH="0" baseline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import 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aerosandbox.numpy </a:t>
            </a:r>
            <a:r>
              <a:rPr kumimoji="0" lang="en-US" altLang="en-US" sz="1100" b="0" i="1" u="none" strike="noStrike" cap="none" normalizeH="0" baseline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as 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np</a:t>
            </a:r>
            <a:endParaRPr kumimoji="0" lang="en-US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9175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3C5C029F-D45A-4E33-A5CB-797B3171AB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8883" y="924796"/>
                <a:ext cx="5727117" cy="5287250"/>
              </a:xfrm>
            </p:spPr>
            <p:txBody>
              <a:bodyPr/>
              <a:lstStyle/>
              <a:p>
                <a:r>
                  <a:rPr lang="en-US" dirty="0"/>
                  <a:t>Code is extensively documented</a:t>
                </a:r>
              </a:p>
              <a:p>
                <a:pPr lvl="1"/>
                <a:r>
                  <a:rPr lang="en-US" dirty="0" err="1"/>
                  <a:t>Comment:code</a:t>
                </a:r>
                <a:r>
                  <a:rPr lang="en-US" dirty="0"/>
                  <a:t> ratio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&gt;0.75:1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Inline docs and usage examples for all objects and most functions with </a:t>
                </a:r>
                <a:r>
                  <a:rPr lang="en-US" dirty="0">
                    <a:latin typeface="Fira Code Retina"/>
                  </a:rPr>
                  <a:t>help()</a:t>
                </a:r>
                <a:r>
                  <a:rPr lang="en-US" dirty="0"/>
                  <a:t> command</a:t>
                </a:r>
              </a:p>
              <a:p>
                <a:r>
                  <a:rPr lang="en-US" dirty="0"/>
                  <a:t>150+ unit tests automatically run after each codebase edit</a:t>
                </a:r>
              </a:p>
              <a:p>
                <a:pPr lvl="1"/>
                <a:r>
                  <a:rPr lang="en-US" dirty="0"/>
                  <a:t>Caveat: Currently migrating from ASB 2 to ASB 3, a few hiccups for the next week</a:t>
                </a:r>
              </a:p>
              <a:p>
                <a:r>
                  <a:rPr lang="en-US" dirty="0"/>
                  <a:t>Dozens of interactive tutorials on GitHub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3C5C029F-D45A-4E33-A5CB-797B3171AB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8883" y="924796"/>
                <a:ext cx="5727117" cy="5287250"/>
              </a:xfrm>
              <a:blipFill>
                <a:blip r:embed="rId2"/>
                <a:stretch>
                  <a:fillRect l="-1917" t="-2076" r="-34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CC1D4-B52B-4DBA-9909-3FE9DE48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01D134-8A93-4C58-9A92-67394F25E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8807F0-4725-4689-93EE-25555FFD4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23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5DC14FF-EEC5-40E8-8AFE-AFB4E46F8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Documentation and Testing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A53ED58-1C09-4B1A-A384-4C7622E3C5BD}"/>
              </a:ext>
            </a:extLst>
          </p:cNvPr>
          <p:cNvGrpSpPr/>
          <p:nvPr/>
        </p:nvGrpSpPr>
        <p:grpSpPr>
          <a:xfrm>
            <a:off x="8003592" y="1057275"/>
            <a:ext cx="3726628" cy="5587999"/>
            <a:chOff x="8039100" y="1133475"/>
            <a:chExt cx="3726628" cy="5587999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004CD8B-2DAC-4D03-885B-83431326B22B}"/>
                </a:ext>
              </a:extLst>
            </p:cNvPr>
            <p:cNvGrpSpPr/>
            <p:nvPr/>
          </p:nvGrpSpPr>
          <p:grpSpPr>
            <a:xfrm>
              <a:off x="8060503" y="1183017"/>
              <a:ext cx="3705225" cy="5530679"/>
              <a:chOff x="7313439" y="0"/>
              <a:chExt cx="4878561" cy="7282083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3A0234E9-5B7F-4411-8AC5-B6C0297621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13439" y="0"/>
                <a:ext cx="4878561" cy="3820081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D10A42AB-F3A2-47DC-A6C1-7022667A68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17039" y="3820081"/>
                <a:ext cx="3142243" cy="3462002"/>
              </a:xfrm>
              <a:prstGeom prst="rect">
                <a:avLst/>
              </a:prstGeom>
            </p:spPr>
          </p:pic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7424CBD-243C-41B3-8007-2861E82FCF64}"/>
                </a:ext>
              </a:extLst>
            </p:cNvPr>
            <p:cNvSpPr/>
            <p:nvPr/>
          </p:nvSpPr>
          <p:spPr>
            <a:xfrm>
              <a:off x="8039100" y="1133475"/>
              <a:ext cx="3726628" cy="5587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FC40C69-2C47-429D-A389-DA2F46BE09EA}"/>
              </a:ext>
            </a:extLst>
          </p:cNvPr>
          <p:cNvCxnSpPr/>
          <p:nvPr/>
        </p:nvCxnSpPr>
        <p:spPr>
          <a:xfrm>
            <a:off x="1847850" y="5429250"/>
            <a:ext cx="60102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841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F8A5D-6A6C-445F-9CCD-E44DE24B1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AeroSandbox</a:t>
            </a:r>
            <a:r>
              <a:rPr lang="en-US" dirty="0"/>
              <a:t>: Tools and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0D39A-391B-448E-A986-0F52D314EC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else is in the box?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1338C-9F5A-41EF-A745-9F030ACF2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32C6A-2046-4A7C-B315-E12407779226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B21B2-505C-421E-9A98-3AD35D167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CA390-6C24-4E68-AD86-43B12B4DF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8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02B9A3A-8363-48E6-A58D-8B7CFB3E9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924796"/>
            <a:ext cx="5733811" cy="5287250"/>
          </a:xfrm>
        </p:spPr>
        <p:txBody>
          <a:bodyPr/>
          <a:lstStyle/>
          <a:p>
            <a:r>
              <a:rPr lang="en-US" dirty="0"/>
              <a:t>Models:</a:t>
            </a:r>
          </a:p>
          <a:p>
            <a:pPr lvl="1"/>
            <a:r>
              <a:rPr lang="en-US" dirty="0"/>
              <a:t>Aerodynamics</a:t>
            </a:r>
          </a:p>
          <a:p>
            <a:pPr lvl="1"/>
            <a:r>
              <a:rPr lang="en-US" dirty="0"/>
              <a:t>Propulsion</a:t>
            </a:r>
          </a:p>
          <a:p>
            <a:pPr lvl="1"/>
            <a:r>
              <a:rPr lang="en-US" dirty="0"/>
              <a:t>Power systems</a:t>
            </a:r>
          </a:p>
          <a:p>
            <a:pPr lvl="1"/>
            <a:r>
              <a:rPr lang="en-US" dirty="0"/>
              <a:t>Atmosphere and winds</a:t>
            </a:r>
          </a:p>
          <a:p>
            <a:pPr lvl="1"/>
            <a:r>
              <a:rPr lang="en-US" dirty="0"/>
              <a:t>Structures and weights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Models are just a starting point</a:t>
            </a:r>
          </a:p>
          <a:p>
            <a:pPr lvl="1"/>
            <a:r>
              <a:rPr lang="en-US" dirty="0"/>
              <a:t>Not intended to be comprehensive</a:t>
            </a:r>
          </a:p>
          <a:p>
            <a:pPr lvl="1"/>
            <a:r>
              <a:rPr lang="en-US" dirty="0"/>
              <a:t>Designed to be easy to edit and extend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65D144-C3FA-4A7B-85D4-A6C49E69F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0EE682-03C1-4E5B-99A9-CE2B1D8C8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B768F-AA72-4E00-A153-27F090DA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25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D07F374-562D-4BC6-A6FD-E3351C39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and Models: Overview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63FEEB71-6AED-4B22-AC95-F01BD308520E}"/>
              </a:ext>
            </a:extLst>
          </p:cNvPr>
          <p:cNvSpPr txBox="1">
            <a:spLocks/>
          </p:cNvSpPr>
          <p:nvPr/>
        </p:nvSpPr>
        <p:spPr>
          <a:xfrm>
            <a:off x="154486" y="924796"/>
            <a:ext cx="5733811" cy="52872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Tools: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Geometry engine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Dynamics (time-dependence)</a:t>
            </a:r>
          </a:p>
          <a:p>
            <a:pPr lvl="1"/>
            <a:r>
              <a:rPr lang="en-US" dirty="0"/>
              <a:t>Surrogate modeling tools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2501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C9F654-27A7-4E01-9265-6FD765EEA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4" y="924796"/>
            <a:ext cx="5944234" cy="5287250"/>
          </a:xfrm>
        </p:spPr>
        <p:txBody>
          <a:bodyPr/>
          <a:lstStyle/>
          <a:p>
            <a:r>
              <a:rPr lang="en-US" dirty="0"/>
              <a:t>Capabilities</a:t>
            </a:r>
          </a:p>
          <a:p>
            <a:pPr lvl="1"/>
            <a:r>
              <a:rPr lang="en-US" dirty="0"/>
              <a:t>Solve ODEs, BVPs via direct collocation</a:t>
            </a:r>
          </a:p>
          <a:p>
            <a:pPr lvl="1"/>
            <a:r>
              <a:rPr lang="en-US" dirty="0"/>
              <a:t>Simulate dynamic systems</a:t>
            </a:r>
          </a:p>
          <a:p>
            <a:pPr lvl="2"/>
            <a:r>
              <a:rPr lang="en-US" dirty="0"/>
              <a:t>Fixed or variable time horizons</a:t>
            </a:r>
          </a:p>
          <a:p>
            <a:pPr lvl="2"/>
            <a:r>
              <a:rPr lang="en-US" b="1" dirty="0">
                <a:solidFill>
                  <a:schemeClr val="accent2"/>
                </a:solidFill>
              </a:rPr>
              <a:t>Multiphase dynamics</a:t>
            </a:r>
            <a:r>
              <a:rPr lang="en-US" dirty="0"/>
              <a:t> (e.g. rocket boost and glide)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Optimal control</a:t>
            </a:r>
          </a:p>
          <a:p>
            <a:r>
              <a:rPr lang="en-US" dirty="0"/>
              <a:t>Implement integrators in one line:</a:t>
            </a:r>
          </a:p>
          <a:p>
            <a:pPr lvl="1"/>
            <a:r>
              <a:rPr lang="en-US" dirty="0"/>
              <a:t>Forward/backwards Euler</a:t>
            </a:r>
          </a:p>
          <a:p>
            <a:pPr lvl="1"/>
            <a:r>
              <a:rPr lang="en-US" dirty="0"/>
              <a:t>Midpoint method (2</a:t>
            </a:r>
            <a:r>
              <a:rPr lang="en-US" baseline="30000" dirty="0"/>
              <a:t>nd</a:t>
            </a:r>
            <a:r>
              <a:rPr lang="en-US" dirty="0"/>
              <a:t>-order)</a:t>
            </a:r>
          </a:p>
          <a:p>
            <a:pPr lvl="1"/>
            <a:r>
              <a:rPr lang="en-US" dirty="0"/>
              <a:t>Runge-</a:t>
            </a:r>
            <a:r>
              <a:rPr lang="en-US" dirty="0" err="1"/>
              <a:t>Kutta</a:t>
            </a:r>
            <a:r>
              <a:rPr lang="en-US" dirty="0"/>
              <a:t> (in pre-release)</a:t>
            </a:r>
          </a:p>
          <a:p>
            <a:r>
              <a:rPr lang="en-US" dirty="0" err="1"/>
              <a:t>Shorthands</a:t>
            </a:r>
            <a:r>
              <a:rPr lang="en-US" dirty="0"/>
              <a:t> for 2D aircraft dynamics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422FBF-7C12-44A5-BE4C-85D1F3480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1A734D-A020-436F-B02D-1F915B9F8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</a:t>
            </a:r>
            <a:r>
              <a:rPr lang="en-US" dirty="0" err="1"/>
              <a:t>AeroAstro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44D28-4BF2-4F8A-A982-3FE7366FC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26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2DDAD91-4E98-4314-B82A-6F0BE1340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Tools: Dynamics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1">
                <a:extLst>
                  <a:ext uri="{FF2B5EF4-FFF2-40B4-BE49-F238E27FC236}">
                    <a16:creationId xmlns:a16="http://schemas.microsoft.com/office/drawing/2014/main" id="{4D174DC4-DDA8-4940-8B02-7B30499F136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492546" y="1157871"/>
                <a:ext cx="2638928" cy="569386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non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en-US" sz="1400" dirty="0">
                    <a:solidFill>
                      <a:schemeClr val="tx1"/>
                    </a:solidFill>
                  </a:rPr>
                  <a:t>Make an optimization problem</a:t>
                </a: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en-US" sz="1400" dirty="0">
                    <a:solidFill>
                      <a:schemeClr val="tx1"/>
                    </a:solidFill>
                  </a:rPr>
                  <a:t>Create a time vector</a:t>
                </a: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en-US" sz="1400" dirty="0">
                    <a:solidFill>
                      <a:schemeClr val="tx1"/>
                    </a:solidFill>
                  </a:rPr>
                  <a:t>Initialize position</a:t>
                </a: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en-US" sz="1400" dirty="0">
                    <a:solidFill>
                      <a:schemeClr val="tx1"/>
                    </a:solidFill>
                  </a:rPr>
                  <a:t>Initialize velocity</a:t>
                </a: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en-US" sz="1400" dirty="0">
                    <a:solidFill>
                      <a:schemeClr val="tx1"/>
                    </a:solidFill>
                  </a:rPr>
                  <a:t>Initialize acceleration</a:t>
                </a: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en-US" sz="1400" dirty="0">
                    <a:solidFill>
                      <a:schemeClr val="tx1"/>
                    </a:solidFill>
                  </a:rPr>
                  <a:t>Governing eqn.: </a:t>
                </a:r>
                <a14:m>
                  <m:oMath xmlns:m="http://schemas.openxmlformats.org/officeDocument/2006/math">
                    <m:r>
                      <a:rPr lang="en-US" altLang="en-US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en-US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𝑚𝑎</m:t>
                    </m:r>
                  </m:oMath>
                </a14:m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en-US" sz="1400" dirty="0">
                    <a:solidFill>
                      <a:schemeClr val="tx1"/>
                    </a:solidFill>
                  </a:rPr>
                  <a:t>Initial condition</a:t>
                </a: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en-US" sz="1400" dirty="0">
                    <a:solidFill>
                      <a:schemeClr val="tx1"/>
                    </a:solidFill>
                  </a:rPr>
                  <a:t>Initial condition</a:t>
                </a: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endParaRPr lang="en-US" altLang="en-US" sz="1400" dirty="0">
                  <a:solidFill>
                    <a:schemeClr val="tx1"/>
                  </a:solidFill>
                </a:endParaRPr>
              </a:p>
              <a:p>
                <a:pPr marL="0" indent="0" algn="r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en-US" sz="1400" dirty="0">
                    <a:solidFill>
                      <a:schemeClr val="tx1"/>
                    </a:solidFill>
                  </a:rPr>
                  <a:t>Solve!</a:t>
                </a:r>
              </a:p>
            </p:txBody>
          </p:sp>
        </mc:Choice>
        <mc:Fallback xmlns="">
          <p:sp>
            <p:nvSpPr>
              <p:cNvPr id="10" name="Rectangle 1">
                <a:extLst>
                  <a:ext uri="{FF2B5EF4-FFF2-40B4-BE49-F238E27FC236}">
                    <a16:creationId xmlns:a16="http://schemas.microsoft.com/office/drawing/2014/main" id="{4D174DC4-DDA8-4940-8B02-7B30499F13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92546" y="1157871"/>
                <a:ext cx="2638928" cy="5693866"/>
              </a:xfrm>
              <a:prstGeom prst="rect">
                <a:avLst/>
              </a:prstGeom>
              <a:blipFill>
                <a:blip r:embed="rId3"/>
                <a:stretch>
                  <a:fillRect t="-214" r="-693"/>
                </a:stretch>
              </a:blip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 6">
            <a:extLst>
              <a:ext uri="{FF2B5EF4-FFF2-40B4-BE49-F238E27FC236}">
                <a16:creationId xmlns:a16="http://schemas.microsoft.com/office/drawing/2014/main" id="{2FE5C07D-D5DF-4532-A06B-76B5B989B6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1474" y="1017447"/>
            <a:ext cx="2868461" cy="5693866"/>
          </a:xfrm>
          <a:prstGeom prst="rect">
            <a:avLst/>
          </a:prstGeom>
          <a:solidFill>
            <a:srgbClr val="2728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asb.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Opti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time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np.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linspace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50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position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variable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Fira Code Retina"/>
              </a:rPr>
              <a:t>init_guess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np.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linspace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50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velocity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derivative_of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    position,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Fira Code Retina"/>
              </a:rPr>
              <a:t>with_respect_to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time,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Fira Code Retina"/>
              </a:rPr>
              <a:t>method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6DB74"/>
                </a:solidFill>
                <a:effectLst/>
                <a:latin typeface="Fira Code Retina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E6DB74"/>
                </a:solidFill>
                <a:effectLst/>
                <a:latin typeface="Fira Code Retina"/>
              </a:rPr>
              <a:t>runge-kutta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6DB74"/>
                </a:solidFill>
                <a:effectLst/>
                <a:latin typeface="Fira Code Retina"/>
              </a:rPr>
              <a:t>"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6DB74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accel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derivative_of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    velocity,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Fira Code Retina"/>
              </a:rPr>
              <a:t>with_respect_to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time,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Fira Code Retina"/>
              </a:rPr>
              <a:t>method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6DB74"/>
                </a:solidFill>
                <a:effectLst/>
                <a:latin typeface="Fira Code Retina"/>
              </a:rPr>
              <a:t>"midpoint"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6DB74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subject_to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([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force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(time)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mass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*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accel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,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    position[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]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,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    velocity[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]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Fira Code Retina"/>
              </a:rPr>
              <a:t>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,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])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sol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Fira Code Retina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opti.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D9EF"/>
                </a:solidFill>
                <a:effectLst/>
                <a:latin typeface="Fira Code Retina"/>
              </a:rPr>
              <a:t>solve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Fira Code Retina"/>
              </a:rPr>
              <a:t>()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6979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AAFD2A2-40CA-4A64-B98A-21290117F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2" y="924796"/>
            <a:ext cx="5727117" cy="5287250"/>
          </a:xfrm>
        </p:spPr>
        <p:txBody>
          <a:bodyPr/>
          <a:lstStyle/>
          <a:p>
            <a:r>
              <a:rPr lang="en-US" dirty="0"/>
              <a:t>Object-oriented geometry stack:</a:t>
            </a:r>
          </a:p>
          <a:p>
            <a:pPr lvl="1"/>
            <a:r>
              <a:rPr lang="en-US" dirty="0"/>
              <a:t>Airplanes, wings, fuselages, airfoils, custom polygons/polyhedral</a:t>
            </a:r>
          </a:p>
          <a:p>
            <a:pPr lvl="1"/>
            <a:r>
              <a:rPr lang="en-US" dirty="0"/>
              <a:t>Lofting, parameter calculation (volume, wetted area, etc.)</a:t>
            </a:r>
          </a:p>
          <a:p>
            <a:pPr lvl="1"/>
            <a:r>
              <a:rPr lang="en-US" dirty="0"/>
              <a:t>Thin surface or solid</a:t>
            </a:r>
          </a:p>
          <a:p>
            <a:pPr lvl="1"/>
            <a:r>
              <a:rPr lang="en-US" dirty="0"/>
              <a:t>3D tri/quad surface meshing and visualization</a:t>
            </a:r>
          </a:p>
          <a:p>
            <a:pPr lvl="1"/>
            <a:r>
              <a:rPr lang="en-US" dirty="0"/>
              <a:t>File interfaces (*.</a:t>
            </a:r>
            <a:r>
              <a:rPr lang="en-US" dirty="0" err="1"/>
              <a:t>dat</a:t>
            </a:r>
            <a:r>
              <a:rPr lang="en-US" dirty="0"/>
              <a:t>, *.</a:t>
            </a:r>
            <a:r>
              <a:rPr lang="en-US" dirty="0" err="1"/>
              <a:t>stl</a:t>
            </a:r>
            <a:r>
              <a:rPr lang="en-US" dirty="0"/>
              <a:t>, *.</a:t>
            </a:r>
            <a:r>
              <a:rPr lang="en-US" dirty="0" err="1"/>
              <a:t>avl</a:t>
            </a:r>
            <a:r>
              <a:rPr lang="en-US" dirty="0"/>
              <a:t>, …)</a:t>
            </a:r>
          </a:p>
          <a:p>
            <a:r>
              <a:rPr lang="en-US" dirty="0"/>
              <a:t>Differentiable – supplies derivatives to analysis tools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F2EE55-F0AC-40C7-BD56-F9AC32F53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82A5C9-0CC3-437C-857E-05B08B10D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4447BB-4956-478E-96E2-59A8A6B63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27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7AEF699-3799-4B04-AB1A-04D7D594A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Tools: Geometry Stack</a:t>
            </a:r>
          </a:p>
        </p:txBody>
      </p:sp>
      <p:pic>
        <p:nvPicPr>
          <p:cNvPr id="10" name="Google Shape;375;p41">
            <a:extLst>
              <a:ext uri="{FF2B5EF4-FFF2-40B4-BE49-F238E27FC236}">
                <a16:creationId xmlns:a16="http://schemas.microsoft.com/office/drawing/2014/main" id="{43A51075-B29B-4D61-8C8D-B47D4B827E3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0168" y="857058"/>
            <a:ext cx="5651273" cy="2867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08A103-77ED-4917-84D7-FEE91CD6C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5513" y="3818332"/>
            <a:ext cx="3505600" cy="244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932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C4D474D-988D-4109-A66A-0FFEBE1FB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5495512" cy="5287250"/>
          </a:xfrm>
        </p:spPr>
        <p:txBody>
          <a:bodyPr/>
          <a:lstStyle/>
          <a:p>
            <a:r>
              <a:rPr lang="en-US" dirty="0"/>
              <a:t>Options:</a:t>
            </a:r>
          </a:p>
          <a:p>
            <a:pPr lvl="1"/>
            <a:r>
              <a:rPr lang="en-US" dirty="0"/>
              <a:t>Semi-empirical buildup</a:t>
            </a:r>
          </a:p>
          <a:p>
            <a:pPr lvl="2"/>
            <a:r>
              <a:rPr lang="en-US" dirty="0"/>
              <a:t>Similar to DATCOM</a:t>
            </a:r>
          </a:p>
          <a:p>
            <a:pPr lvl="1"/>
            <a:r>
              <a:rPr lang="en-US" dirty="0"/>
              <a:t>Fully nonlinear lifting-line method:</a:t>
            </a:r>
          </a:p>
          <a:p>
            <a:pPr lvl="2"/>
            <a:r>
              <a:rPr lang="en-US" dirty="0"/>
              <a:t>Coupled viscous effects</a:t>
            </a:r>
          </a:p>
          <a:p>
            <a:pPr lvl="2"/>
            <a:r>
              <a:rPr lang="en-US" dirty="0"/>
              <a:t>Local stall</a:t>
            </a:r>
          </a:p>
          <a:p>
            <a:pPr lvl="2"/>
            <a:r>
              <a:rPr lang="en-US" dirty="0"/>
              <a:t>Modern modifications:</a:t>
            </a:r>
          </a:p>
          <a:p>
            <a:pPr lvl="3"/>
            <a:r>
              <a:rPr lang="en-US" dirty="0"/>
              <a:t>Nonzero sweep or dihedral</a:t>
            </a:r>
          </a:p>
          <a:p>
            <a:pPr lvl="3"/>
            <a:r>
              <a:rPr lang="en-US" dirty="0"/>
              <a:t>Multiple surfaces, fuselages</a:t>
            </a:r>
          </a:p>
          <a:p>
            <a:pPr lvl="1"/>
            <a:r>
              <a:rPr lang="en-US" dirty="0"/>
              <a:t>Vortex-lattice model</a:t>
            </a:r>
          </a:p>
          <a:p>
            <a:r>
              <a:rPr lang="en-US" dirty="0"/>
              <a:t>Dynamic problems: aerodynamics implicitly solved at each point on trajectory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B3ABFC-8B0C-4E1F-AAFF-E930A4FF2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3E85EA-03B9-4E24-BC51-46EFD985D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E1ECF-93CA-4447-9273-3E5F4C6B7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28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3D97401-3846-470E-9FFD-66F9A6C55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3D Aerodynamics</a:t>
            </a:r>
          </a:p>
        </p:txBody>
      </p:sp>
      <p:pic>
        <p:nvPicPr>
          <p:cNvPr id="7" name="Google Shape;349;p42">
            <a:extLst>
              <a:ext uri="{FF2B5EF4-FFF2-40B4-BE49-F238E27FC236}">
                <a16:creationId xmlns:a16="http://schemas.microsoft.com/office/drawing/2014/main" id="{F0480F81-AB72-42D2-B766-01E81C91476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9208" y="780494"/>
            <a:ext cx="5342792" cy="2941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350;p42">
            <a:extLst>
              <a:ext uri="{FF2B5EF4-FFF2-40B4-BE49-F238E27FC236}">
                <a16:creationId xmlns:a16="http://schemas.microsoft.com/office/drawing/2014/main" id="{E0D350C3-23C8-40B8-8E29-AD1273FE9AC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4395" y="3721671"/>
            <a:ext cx="6327605" cy="26313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9956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C4D474D-988D-4109-A66A-0FFEBE1FB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10639086" cy="5287250"/>
          </a:xfrm>
        </p:spPr>
        <p:txBody>
          <a:bodyPr/>
          <a:lstStyle/>
          <a:p>
            <a:r>
              <a:rPr lang="en-US" dirty="0"/>
              <a:t>All three are end-to-end differentiable; optimizer-friendly</a:t>
            </a:r>
          </a:p>
          <a:p>
            <a:r>
              <a:rPr lang="en-US" dirty="0"/>
              <a:t>E.g.: Optimization of wing, with viscous effects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B3ABFC-8B0C-4E1F-AAFF-E930A4FF2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3E85EA-03B9-4E24-BC51-46EFD985D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E1ECF-93CA-4447-9273-3E5F4C6B7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3D97401-3846-470E-9FFD-66F9A6C55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3D Aerodynamics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1E2CFF4-DA9F-451F-A8E3-48F1BBB97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35366"/>
            <a:ext cx="5664887" cy="42486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5059FE8-BAAC-49CC-A182-CDCB18298C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2984" y="1835366"/>
            <a:ext cx="6619016" cy="376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42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55FC3C-54C0-41B6-BC97-29E1C9D36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F8AB2A-451D-4C69-8B73-287C0F96E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25062A-73CE-4239-AC27-37C10D330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3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DDE5C82-3B9D-4708-9CE9-76EA89397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45E9C6B-0B04-4774-BE38-833901DEC6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6386849"/>
              </p:ext>
            </p:extLst>
          </p:nvPr>
        </p:nvGraphicFramePr>
        <p:xfrm>
          <a:off x="1257726" y="937682"/>
          <a:ext cx="1016000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265707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496940B-9CA7-4F47-A085-903ABC16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5803317" cy="5287250"/>
          </a:xfrm>
        </p:spPr>
        <p:txBody>
          <a:bodyPr/>
          <a:lstStyle/>
          <a:p>
            <a:r>
              <a:rPr lang="en-US" dirty="0"/>
              <a:t>Options:</a:t>
            </a:r>
          </a:p>
          <a:p>
            <a:pPr lvl="1"/>
            <a:r>
              <a:rPr lang="en-US" dirty="0"/>
              <a:t>Interface to </a:t>
            </a:r>
            <a:r>
              <a:rPr lang="en-US" dirty="0" err="1"/>
              <a:t>XFoil</a:t>
            </a:r>
            <a:r>
              <a:rPr lang="en-US" dirty="0"/>
              <a:t> (not differentiable)</a:t>
            </a:r>
          </a:p>
          <a:p>
            <a:pPr lvl="2"/>
            <a:r>
              <a:rPr lang="en-US" dirty="0"/>
              <a:t>Useful for data retrieval, surrogate modeling</a:t>
            </a:r>
          </a:p>
          <a:p>
            <a:pPr lvl="1"/>
            <a:r>
              <a:rPr lang="en-US" dirty="0"/>
              <a:t>Uncoupled inviscid-viscous IBL model</a:t>
            </a:r>
          </a:p>
          <a:p>
            <a:pPr lvl="2"/>
            <a:r>
              <a:rPr lang="en-US" dirty="0"/>
              <a:t>Multielement, ground effect</a:t>
            </a:r>
          </a:p>
          <a:p>
            <a:pPr lvl="2"/>
            <a:r>
              <a:rPr lang="en-US" dirty="0"/>
              <a:t>Identical IBL implementation to </a:t>
            </a:r>
            <a:r>
              <a:rPr lang="en-US" dirty="0" err="1"/>
              <a:t>XFoil</a:t>
            </a:r>
            <a:endParaRPr lang="en-US" dirty="0"/>
          </a:p>
          <a:p>
            <a:pPr lvl="1"/>
            <a:r>
              <a:rPr lang="en-US" dirty="0"/>
              <a:t>In progress: differentiable coupled IBL model (same as </a:t>
            </a:r>
            <a:r>
              <a:rPr lang="en-US" dirty="0" err="1"/>
              <a:t>XFoil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Will allow airfoil shape optimization coupled with vehicle design, trajectory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099679-B829-4457-AF15-5CADF237C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3A8243-95D7-433E-A806-F5A080151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CC7A32-6356-4DED-BEEB-BB05086C7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30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F98118C-8590-4D57-8813-A7E422F9C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2D Aerodynamics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89AE82-16BF-4FCB-83ED-E8795FAB42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8" b="4763"/>
          <a:stretch/>
        </p:blipFill>
        <p:spPr>
          <a:xfrm>
            <a:off x="8000584" y="4014348"/>
            <a:ext cx="4191416" cy="272414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2ED0389-635C-4031-A137-343E0DEF878D}"/>
              </a:ext>
            </a:extLst>
          </p:cNvPr>
          <p:cNvGrpSpPr/>
          <p:nvPr/>
        </p:nvGrpSpPr>
        <p:grpSpPr>
          <a:xfrm>
            <a:off x="8260915" y="780495"/>
            <a:ext cx="3931085" cy="3216830"/>
            <a:chOff x="8105775" y="3640064"/>
            <a:chExt cx="3829050" cy="3121364"/>
          </a:xfrm>
        </p:grpSpPr>
        <p:pic>
          <p:nvPicPr>
            <p:cNvPr id="9" name="Google Shape;361;p43">
              <a:extLst>
                <a:ext uri="{FF2B5EF4-FFF2-40B4-BE49-F238E27FC236}">
                  <a16:creationId xmlns:a16="http://schemas.microsoft.com/office/drawing/2014/main" id="{93AEDD39-B7D3-40A5-8DBC-ED4D059806C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t="1954" b="2943"/>
            <a:stretch/>
          </p:blipFill>
          <p:spPr>
            <a:xfrm>
              <a:off x="8105775" y="3640064"/>
              <a:ext cx="3829050" cy="31213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8EFB8CD-4AE2-48E0-9610-CBDFF7788191}"/>
                </a:ext>
              </a:extLst>
            </p:cNvPr>
            <p:cNvSpPr/>
            <p:nvPr/>
          </p:nvSpPr>
          <p:spPr>
            <a:xfrm>
              <a:off x="10389543" y="3655980"/>
              <a:ext cx="364182" cy="1135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36989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ABAF21-F81E-437C-B8DA-221114F5D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5574717" cy="5287250"/>
          </a:xfrm>
        </p:spPr>
        <p:txBody>
          <a:bodyPr/>
          <a:lstStyle/>
          <a:p>
            <a:r>
              <a:rPr lang="en-US" dirty="0"/>
              <a:t>Propulsion</a:t>
            </a:r>
          </a:p>
          <a:p>
            <a:pPr lvl="1"/>
            <a:r>
              <a:rPr lang="en-US" dirty="0"/>
              <a:t>Propeller</a:t>
            </a:r>
          </a:p>
          <a:p>
            <a:pPr lvl="2"/>
            <a:r>
              <a:rPr lang="en-US" dirty="0"/>
              <a:t>Disc-actuator model with viscous modifications</a:t>
            </a:r>
          </a:p>
          <a:p>
            <a:pPr lvl="2"/>
            <a:r>
              <a:rPr lang="en-US" dirty="0"/>
              <a:t>Differentiable blade-element model (same as </a:t>
            </a:r>
            <a:r>
              <a:rPr lang="en-US" dirty="0" err="1"/>
              <a:t>QProp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Rocket</a:t>
            </a:r>
          </a:p>
          <a:p>
            <a:pPr lvl="2"/>
            <a:r>
              <a:rPr lang="en-US" dirty="0"/>
              <a:t>Isentropic relations with empirical corrections for nozzle flow</a:t>
            </a:r>
          </a:p>
          <a:p>
            <a:pPr lvl="1"/>
            <a:r>
              <a:rPr lang="en-US" dirty="0"/>
              <a:t>Turbomachinery (WIP)</a:t>
            </a:r>
          </a:p>
          <a:p>
            <a:r>
              <a:rPr lang="en-US" dirty="0"/>
              <a:t>Power Systems</a:t>
            </a:r>
          </a:p>
          <a:p>
            <a:pPr lvl="1"/>
            <a:r>
              <a:rPr lang="en-US" dirty="0"/>
              <a:t>Solid rocket propellants</a:t>
            </a:r>
          </a:p>
          <a:p>
            <a:pPr lvl="2"/>
            <a:r>
              <a:rPr lang="en-US" dirty="0"/>
              <a:t>Burn rate suppressants (oxamide)</a:t>
            </a:r>
          </a:p>
          <a:p>
            <a:pPr lvl="1"/>
            <a:r>
              <a:rPr lang="en-US" dirty="0"/>
              <a:t>Batteries, solar cells</a:t>
            </a:r>
          </a:p>
          <a:p>
            <a:pPr lvl="1"/>
            <a:r>
              <a:rPr lang="en-US" dirty="0"/>
              <a:t>Avgas, Jet A (WIP)</a:t>
            </a:r>
          </a:p>
          <a:p>
            <a:pPr lvl="1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EE482A-48C2-4F60-AA0C-7EB02485A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F78157-36B2-461C-B1C5-E13A76E44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D1BAF5-6712-4FED-8003-D4AB0AD21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31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D51BC4C-952D-47D1-A30E-D1A3BE538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Propulsion and Power Systems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A09E6C3-3EC4-4903-896C-C6F60132B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6104" y="824588"/>
            <a:ext cx="5487228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DE8191-AE3C-4B41-AEF0-122B4BDC8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6104" y="3325406"/>
            <a:ext cx="4239903" cy="19391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4F8088-A18A-46F5-AE86-FFEFCB524D25}"/>
              </a:ext>
            </a:extLst>
          </p:cNvPr>
          <p:cNvSpPr txBox="1"/>
          <p:nvPr/>
        </p:nvSpPr>
        <p:spPr>
          <a:xfrm>
            <a:off x="6656104" y="2843888"/>
            <a:ext cx="5487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Electra.aero UAM demonstrator: a development program using </a:t>
            </a:r>
            <a:r>
              <a:rPr lang="en-US" sz="1200" dirty="0" err="1"/>
              <a:t>AeroSandbox</a:t>
            </a:r>
            <a:r>
              <a:rPr lang="en-US" sz="1200" dirty="0"/>
              <a:t> for takeoff performance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A4EDDF-7511-4085-B892-39C6BD3E076F}"/>
              </a:ext>
            </a:extLst>
          </p:cNvPr>
          <p:cNvSpPr txBox="1"/>
          <p:nvPr/>
        </p:nvSpPr>
        <p:spPr>
          <a:xfrm>
            <a:off x="6656104" y="5264539"/>
            <a:ext cx="5487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Firefly slow-burn-motor static fire at MIT: data used to calibrate </a:t>
            </a:r>
            <a:r>
              <a:rPr lang="en-US" sz="1200" dirty="0" err="1"/>
              <a:t>AeroSandbox’s</a:t>
            </a:r>
            <a:r>
              <a:rPr lang="en-US" sz="1200" dirty="0"/>
              <a:t> rocket performance library</a:t>
            </a:r>
          </a:p>
        </p:txBody>
      </p:sp>
    </p:spTree>
    <p:extLst>
      <p:ext uri="{BB962C8B-B14F-4D97-AF65-F5344CB8AC3E}">
        <p14:creationId xmlns:p14="http://schemas.microsoft.com/office/powerpoint/2010/main" val="762814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4"/>
          <p:cNvSpPr txBox="1">
            <a:spLocks noGrp="1"/>
          </p:cNvSpPr>
          <p:nvPr>
            <p:ph idx="1"/>
          </p:nvPr>
        </p:nvSpPr>
        <p:spPr>
          <a:xfrm>
            <a:off x="368883" y="924796"/>
            <a:ext cx="6084469" cy="5287250"/>
          </a:xfrm>
          <a:prstGeom prst="rect">
            <a:avLst/>
          </a:prstGeom>
        </p:spPr>
        <p:txBody>
          <a:bodyPr spcFirstLastPara="1" wrap="square" lIns="59267" tIns="59267" rIns="59267" bIns="59267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Structures</a:t>
            </a:r>
          </a:p>
          <a:p>
            <a:pPr lvl="1">
              <a:spcBef>
                <a:spcPts val="0"/>
              </a:spcBef>
            </a:pPr>
            <a:r>
              <a:rPr lang="en-US" dirty="0"/>
              <a:t>6-DoF Euler-Bernoulli beam model</a:t>
            </a:r>
          </a:p>
          <a:p>
            <a:pPr lvl="2"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Bending, torsion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Statistical models based on existing aircraft</a:t>
            </a:r>
          </a:p>
          <a:p>
            <a:pPr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Weights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Component-wise CG buildup</a:t>
            </a:r>
          </a:p>
          <a:p>
            <a:pPr lvl="2"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Moments of inertia</a:t>
            </a:r>
          </a:p>
          <a:p>
            <a:pPr lvl="2"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Stability derivatives easily computed via AD</a:t>
            </a:r>
          </a:p>
          <a:p>
            <a:pPr lvl="3"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Derivatives of stability derivatives</a:t>
            </a:r>
          </a:p>
          <a:p>
            <a:pPr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Stability options: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Static margin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Constrain stability derivatives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Constrain poles</a:t>
            </a:r>
          </a:p>
          <a:p>
            <a:pPr lvl="2"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</a:rPr>
              <a:t>Optimizing through an eigenvalue decomposition!</a:t>
            </a:r>
          </a:p>
          <a:p>
            <a:pPr lvl="1">
              <a:spcBef>
                <a:spcPts val="0"/>
              </a:spcBef>
            </a:pPr>
            <a:endParaRPr lang="en-US" dirty="0">
              <a:solidFill>
                <a:schemeClr val="dk1"/>
              </a:solidFill>
            </a:endParaRPr>
          </a:p>
          <a:p>
            <a:pPr>
              <a:spcBef>
                <a:spcPts val="0"/>
              </a:spcBef>
            </a:pP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68" name="Google Shape;368;p4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vert="horz" wrap="square" lIns="59267" tIns="59267" rIns="59267" bIns="59267" rtlCol="0" anchor="t" anchorCtr="0">
            <a:noAutofit/>
          </a:bodyPr>
          <a:lstStyle/>
          <a:p>
            <a:fld id="{00000000-1234-1234-1234-123412341234}" type="slidenum">
              <a:rPr lang="en-US"/>
              <a:pPr/>
              <a:t>32</a:t>
            </a:fld>
            <a:endParaRPr/>
          </a:p>
        </p:txBody>
      </p:sp>
      <p:sp>
        <p:nvSpPr>
          <p:cNvPr id="367" name="Google Shape;367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60933" tIns="60933" rIns="60933" bIns="60933" rtlCol="0" anchor="ctr" anchorCtr="0">
            <a:noAutofit/>
          </a:bodyPr>
          <a:lstStyle/>
          <a:p>
            <a:r>
              <a:rPr lang="en-US"/>
              <a:t>Models: Structures &amp; Weights</a:t>
            </a:r>
            <a:endParaRPr/>
          </a:p>
        </p:txBody>
      </p:sp>
      <p:pic>
        <p:nvPicPr>
          <p:cNvPr id="369" name="Google Shape;36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9792" y="1161433"/>
            <a:ext cx="5334200" cy="533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44"/>
          <p:cNvSpPr txBox="1"/>
          <p:nvPr/>
        </p:nvSpPr>
        <p:spPr>
          <a:xfrm>
            <a:off x="7059567" y="935592"/>
            <a:ext cx="5043200" cy="3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 Wing Spar: Design &amp; Loads</a:t>
            </a:r>
            <a:endParaRPr sz="1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EAD85AC-3C66-4560-B0C2-AFDF0DBF4A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4327308" cy="5287250"/>
          </a:xfrm>
        </p:spPr>
        <p:txBody>
          <a:bodyPr/>
          <a:lstStyle/>
          <a:p>
            <a:r>
              <a:rPr lang="en-US" dirty="0"/>
              <a:t>Atmosphere</a:t>
            </a:r>
          </a:p>
          <a:p>
            <a:pPr lvl="1"/>
            <a:r>
              <a:rPr lang="en-US" dirty="0"/>
              <a:t>Differentiable atmosphere enabling trajectory optimization</a:t>
            </a:r>
          </a:p>
          <a:p>
            <a:r>
              <a:rPr lang="en-US" dirty="0"/>
              <a:t>Wind speed modeling</a:t>
            </a:r>
          </a:p>
          <a:p>
            <a:pPr lvl="1"/>
            <a:r>
              <a:rPr lang="en-US" dirty="0"/>
              <a:t>Statistical model</a:t>
            </a:r>
          </a:p>
          <a:p>
            <a:pPr lvl="1"/>
            <a:r>
              <a:rPr lang="en-US" dirty="0"/>
              <a:t>By using probabilistic models, risk can be your objective function</a:t>
            </a:r>
          </a:p>
          <a:p>
            <a:pPr lvl="2"/>
            <a:r>
              <a:rPr lang="en-US" dirty="0"/>
              <a:t>Enables robust design</a:t>
            </a:r>
          </a:p>
          <a:p>
            <a:pPr lvl="1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AE64EB-D71A-4722-9352-6922D5A38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E353A7-1446-4883-B093-698709539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8A4101-72E5-4E3B-8CFD-D68A3E975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33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D2DD29E-3BAA-44AC-9FDE-EFDF469C2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Atmosphere and Winds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CEEE26-0E64-4609-8660-6787D73CC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191" y="780494"/>
            <a:ext cx="7495809" cy="5621857"/>
          </a:xfrm>
          <a:prstGeom prst="rect">
            <a:avLst/>
          </a:prstGeom>
        </p:spPr>
      </p:pic>
      <p:pic>
        <p:nvPicPr>
          <p:cNvPr id="7" name="Google Shape;164;p24">
            <a:extLst>
              <a:ext uri="{FF2B5EF4-FFF2-40B4-BE49-F238E27FC236}">
                <a16:creationId xmlns:a16="http://schemas.microsoft.com/office/drawing/2014/main" id="{742A5B4A-F85F-413F-8180-3177D88A26C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6191" y="896901"/>
            <a:ext cx="7425275" cy="55689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2368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C1F8B0A-3F8D-4990-85A2-7DDD0ADE8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Firefly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EB4BD2D-1D65-4E2B-8911-FD37644E11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Mach 0.8 rocket-propelled micro-UAV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FEE161-1DC3-4058-A396-95C026D81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4FDB2F-A62A-446E-A087-E3E63DB2C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BDF87A-6A7C-45D3-94F4-759DD1837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206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33CD557-B5A9-4D0D-8B9F-7CAC7460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9173" y="1251661"/>
            <a:ext cx="5727117" cy="52872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Requirements:</a:t>
            </a:r>
          </a:p>
          <a:p>
            <a:r>
              <a:rPr lang="en-US" dirty="0"/>
              <a:t>Mach 0.8 powered flight + glide</a:t>
            </a:r>
          </a:p>
          <a:p>
            <a:r>
              <a:rPr lang="en-US" dirty="0"/>
              <a:t>Size &lt; 70 x 70 x 480 mm</a:t>
            </a:r>
          </a:p>
          <a:p>
            <a:r>
              <a:rPr lang="en-US" dirty="0"/>
              <a:t>Mass &lt; 2 kg</a:t>
            </a:r>
          </a:p>
          <a:p>
            <a:r>
              <a:rPr lang="en-US" dirty="0"/>
              <a:t>Maximize total range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657A2A-B509-49EC-AB14-CC1848F6F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9AA5E2-0866-4DB9-9DBA-E911C4DD6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0DA40A-45AD-43A9-B3E8-ABD868835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35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1F9D1AE-DAE7-4DD4-BBE2-95D0AD4BC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Firefly: Requirements and Configuration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DEE7A1A-7303-4F09-83C9-1E5C2956CDC7}"/>
              </a:ext>
            </a:extLst>
          </p:cNvPr>
          <p:cNvGrpSpPr/>
          <p:nvPr/>
        </p:nvGrpSpPr>
        <p:grpSpPr>
          <a:xfrm>
            <a:off x="1743074" y="1124794"/>
            <a:ext cx="10053537" cy="5151650"/>
            <a:chOff x="257694" y="150468"/>
            <a:chExt cx="11685050" cy="6342453"/>
          </a:xfrm>
        </p:grpSpPr>
        <p:pic>
          <p:nvPicPr>
            <p:cNvPr id="8" name="Picture 2" descr="https://upload.wikimedia.org/wikipedia/commons/c/c0/F18Efamilyweb.jpg">
              <a:extLst>
                <a:ext uri="{FF2B5EF4-FFF2-40B4-BE49-F238E27FC236}">
                  <a16:creationId xmlns:a16="http://schemas.microsoft.com/office/drawing/2014/main" id="{BEAFDEC5-575E-4DFB-9478-197F3A5268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67" b="75582"/>
            <a:stretch/>
          </p:blipFill>
          <p:spPr bwMode="auto">
            <a:xfrm>
              <a:off x="4522820" y="150468"/>
              <a:ext cx="3376913" cy="8129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F36CAF3-172E-4A95-931E-86F3B68EC7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042" t="6181" r="23184" b="14792"/>
            <a:stretch/>
          </p:blipFill>
          <p:spPr>
            <a:xfrm rot="546844">
              <a:off x="8500602" y="1452304"/>
              <a:ext cx="1557669" cy="120525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BC98F63-B701-4DF2-B3B5-F93042A09C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715" t="19182" r="23512" b="19353"/>
            <a:stretch/>
          </p:blipFill>
          <p:spPr>
            <a:xfrm>
              <a:off x="8562569" y="2852011"/>
              <a:ext cx="2495550" cy="150184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72F7F27-9118-4A74-9FEB-24B204D4C1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9134" t="25495" r="19862" b="23697"/>
            <a:stretch/>
          </p:blipFill>
          <p:spPr>
            <a:xfrm rot="19510104">
              <a:off x="628113" y="4404912"/>
              <a:ext cx="2091741" cy="134190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1AD64EE-81DA-4200-8A43-74425DE2F7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08" t="14141" r="2150" b="42735"/>
            <a:stretch/>
          </p:blipFill>
          <p:spPr>
            <a:xfrm>
              <a:off x="7915800" y="4511244"/>
              <a:ext cx="3657600" cy="1158309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49C20B9-82D7-4721-9AA0-A52CFB0A26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55" t="36250" r="7222" b="30834"/>
            <a:stretch/>
          </p:blipFill>
          <p:spPr>
            <a:xfrm>
              <a:off x="3401571" y="3614589"/>
              <a:ext cx="4042216" cy="116545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16DD83B-BDAD-4113-8DD5-056DB02BE82B}"/>
                </a:ext>
              </a:extLst>
            </p:cNvPr>
            <p:cNvSpPr txBox="1"/>
            <p:nvPr/>
          </p:nvSpPr>
          <p:spPr>
            <a:xfrm>
              <a:off x="6951862" y="1165566"/>
              <a:ext cx="6474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Drop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FC0CBBF-17D8-4AD4-BDF1-4E61AA401818}"/>
                </a:ext>
              </a:extLst>
            </p:cNvPr>
            <p:cNvSpPr txBox="1"/>
            <p:nvPr/>
          </p:nvSpPr>
          <p:spPr>
            <a:xfrm>
              <a:off x="6036222" y="2840732"/>
              <a:ext cx="2086661" cy="369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Unfold and stabilize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204F3F-F8AE-4EC3-BE85-BB308A5DAB7C}"/>
                </a:ext>
              </a:extLst>
            </p:cNvPr>
            <p:cNvSpPr txBox="1"/>
            <p:nvPr/>
          </p:nvSpPr>
          <p:spPr>
            <a:xfrm>
              <a:off x="8791089" y="5825885"/>
              <a:ext cx="1352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Ignite rocket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A67024-A767-414C-9276-742EBC04B415}"/>
                </a:ext>
              </a:extLst>
            </p:cNvPr>
            <p:cNvSpPr txBox="1"/>
            <p:nvPr/>
          </p:nvSpPr>
          <p:spPr>
            <a:xfrm>
              <a:off x="4176122" y="4617184"/>
              <a:ext cx="1798454" cy="795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Powered flight</a:t>
              </a:r>
            </a:p>
            <a:p>
              <a:r>
                <a:rPr lang="en-US" dirty="0"/>
                <a:t>(~2 minutes)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AAF1EC1-AE4D-4FB2-9D79-59040733759B}"/>
                </a:ext>
              </a:extLst>
            </p:cNvPr>
            <p:cNvSpPr txBox="1"/>
            <p:nvPr/>
          </p:nvSpPr>
          <p:spPr>
            <a:xfrm>
              <a:off x="1754601" y="5405220"/>
              <a:ext cx="14437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Glide</a:t>
              </a:r>
            </a:p>
            <a:p>
              <a:r>
                <a:rPr lang="en-US" dirty="0"/>
                <a:t>(4-6 minutes)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2E49CB24-6B19-4269-B393-BF76A9AD1A96}"/>
                </a:ext>
              </a:extLst>
            </p:cNvPr>
            <p:cNvCxnSpPr/>
            <p:nvPr/>
          </p:nvCxnSpPr>
          <p:spPr>
            <a:xfrm>
              <a:off x="9279436" y="2407335"/>
              <a:ext cx="49598" cy="365984"/>
            </a:xfrm>
            <a:prstGeom prst="straightConnector1">
              <a:avLst/>
            </a:prstGeom>
            <a:ln w="127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0C6A206-3F92-4464-8A48-D92B6E3A87CF}"/>
                </a:ext>
              </a:extLst>
            </p:cNvPr>
            <p:cNvCxnSpPr/>
            <p:nvPr/>
          </p:nvCxnSpPr>
          <p:spPr>
            <a:xfrm flipH="1">
              <a:off x="9636118" y="4123835"/>
              <a:ext cx="8996" cy="413278"/>
            </a:xfrm>
            <a:prstGeom prst="straightConnector1">
              <a:avLst/>
            </a:prstGeom>
            <a:ln w="127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CFB01D69-1AA3-4508-8B34-3486A3707E74}"/>
                </a:ext>
              </a:extLst>
            </p:cNvPr>
            <p:cNvSpPr/>
            <p:nvPr/>
          </p:nvSpPr>
          <p:spPr>
            <a:xfrm rot="903535">
              <a:off x="6216388" y="5048301"/>
              <a:ext cx="1601590" cy="251028"/>
            </a:xfrm>
            <a:custGeom>
              <a:avLst/>
              <a:gdLst>
                <a:gd name="connsiteX0" fmla="*/ 1857375 w 1857375"/>
                <a:gd name="connsiteY0" fmla="*/ 104775 h 297205"/>
                <a:gd name="connsiteX1" fmla="*/ 914400 w 1857375"/>
                <a:gd name="connsiteY1" fmla="*/ 295275 h 297205"/>
                <a:gd name="connsiteX2" fmla="*/ 0 w 1857375"/>
                <a:gd name="connsiteY2" fmla="*/ 0 h 297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7375" h="297205">
                  <a:moveTo>
                    <a:pt x="1857375" y="104775"/>
                  </a:moveTo>
                  <a:cubicBezTo>
                    <a:pt x="1540668" y="208756"/>
                    <a:pt x="1223962" y="312737"/>
                    <a:pt x="914400" y="295275"/>
                  </a:cubicBezTo>
                  <a:cubicBezTo>
                    <a:pt x="604838" y="277813"/>
                    <a:pt x="234950" y="106363"/>
                    <a:pt x="0" y="0"/>
                  </a:cubicBezTo>
                </a:path>
              </a:pathLst>
            </a:custGeom>
            <a:noFill/>
            <a:ln w="12700">
              <a:solidFill>
                <a:schemeClr val="accent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6C4BEC35-8FFF-446E-8E3A-B2F3677E840E}"/>
                </a:ext>
              </a:extLst>
            </p:cNvPr>
            <p:cNvSpPr/>
            <p:nvPr/>
          </p:nvSpPr>
          <p:spPr>
            <a:xfrm>
              <a:off x="2282789" y="3690203"/>
              <a:ext cx="1302783" cy="1358047"/>
            </a:xfrm>
            <a:custGeom>
              <a:avLst/>
              <a:gdLst>
                <a:gd name="connsiteX0" fmla="*/ 1003336 w 1302783"/>
                <a:gd name="connsiteY0" fmla="*/ 319822 h 1358047"/>
                <a:gd name="connsiteX1" fmla="*/ 3211 w 1302783"/>
                <a:gd name="connsiteY1" fmla="*/ 34072 h 1358047"/>
                <a:gd name="connsiteX2" fmla="*/ 1298611 w 1302783"/>
                <a:gd name="connsiteY2" fmla="*/ 1015147 h 1358047"/>
                <a:gd name="connsiteX3" fmla="*/ 336586 w 1302783"/>
                <a:gd name="connsiteY3" fmla="*/ 1358047 h 1358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2783" h="1358047">
                  <a:moveTo>
                    <a:pt x="1003336" y="319822"/>
                  </a:moveTo>
                  <a:cubicBezTo>
                    <a:pt x="478667" y="119003"/>
                    <a:pt x="-46002" y="-81816"/>
                    <a:pt x="3211" y="34072"/>
                  </a:cubicBezTo>
                  <a:cubicBezTo>
                    <a:pt x="52423" y="149959"/>
                    <a:pt x="1243049" y="794485"/>
                    <a:pt x="1298611" y="1015147"/>
                  </a:cubicBezTo>
                  <a:cubicBezTo>
                    <a:pt x="1354173" y="1235809"/>
                    <a:pt x="845379" y="1296928"/>
                    <a:pt x="336586" y="1358047"/>
                  </a:cubicBezTo>
                </a:path>
              </a:pathLst>
            </a:custGeom>
            <a:noFill/>
            <a:ln w="12700">
              <a:solidFill>
                <a:schemeClr val="accent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E0EB3AA7-EB46-459C-A5B2-DF2A43515358}"/>
                </a:ext>
              </a:extLst>
            </p:cNvPr>
            <p:cNvSpPr/>
            <p:nvPr/>
          </p:nvSpPr>
          <p:spPr>
            <a:xfrm>
              <a:off x="257694" y="5629275"/>
              <a:ext cx="570981" cy="776119"/>
            </a:xfrm>
            <a:custGeom>
              <a:avLst/>
              <a:gdLst>
                <a:gd name="connsiteX0" fmla="*/ 570981 w 570981"/>
                <a:gd name="connsiteY0" fmla="*/ 0 h 962025"/>
                <a:gd name="connsiteX1" fmla="*/ 9006 w 570981"/>
                <a:gd name="connsiteY1" fmla="*/ 342900 h 962025"/>
                <a:gd name="connsiteX2" fmla="*/ 228081 w 570981"/>
                <a:gd name="connsiteY2" fmla="*/ 962025 h 96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0981" h="962025">
                  <a:moveTo>
                    <a:pt x="570981" y="0"/>
                  </a:moveTo>
                  <a:cubicBezTo>
                    <a:pt x="318568" y="91281"/>
                    <a:pt x="66156" y="182563"/>
                    <a:pt x="9006" y="342900"/>
                  </a:cubicBezTo>
                  <a:cubicBezTo>
                    <a:pt x="-48144" y="503237"/>
                    <a:pt x="183631" y="855663"/>
                    <a:pt x="228081" y="962025"/>
                  </a:cubicBezTo>
                </a:path>
              </a:pathLst>
            </a:custGeom>
            <a:noFill/>
            <a:ln w="12700">
              <a:solidFill>
                <a:schemeClr val="accent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BB500CF0-7278-43FD-AC74-3BF6FBC539D7}"/>
                </a:ext>
              </a:extLst>
            </p:cNvPr>
            <p:cNvSpPr/>
            <p:nvPr/>
          </p:nvSpPr>
          <p:spPr>
            <a:xfrm>
              <a:off x="11019184" y="5337176"/>
              <a:ext cx="282754" cy="714375"/>
            </a:xfrm>
            <a:custGeom>
              <a:avLst/>
              <a:gdLst>
                <a:gd name="connsiteX0" fmla="*/ 234746 w 453821"/>
                <a:gd name="connsiteY0" fmla="*/ 0 h 1104900"/>
                <a:gd name="connsiteX1" fmla="*/ 6146 w 453821"/>
                <a:gd name="connsiteY1" fmla="*/ 495300 h 1104900"/>
                <a:gd name="connsiteX2" fmla="*/ 453821 w 453821"/>
                <a:gd name="connsiteY2" fmla="*/ 1104900 h 110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3821" h="1104900">
                  <a:moveTo>
                    <a:pt x="234746" y="0"/>
                  </a:moveTo>
                  <a:cubicBezTo>
                    <a:pt x="102189" y="155575"/>
                    <a:pt x="-30367" y="311150"/>
                    <a:pt x="6146" y="495300"/>
                  </a:cubicBezTo>
                  <a:cubicBezTo>
                    <a:pt x="42658" y="679450"/>
                    <a:pt x="353809" y="992188"/>
                    <a:pt x="453821" y="1104900"/>
                  </a:cubicBezTo>
                </a:path>
              </a:pathLst>
            </a:custGeom>
            <a:noFill/>
            <a:ln w="12700">
              <a:solidFill>
                <a:schemeClr val="accent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22CCFED-AA5E-42B0-83BC-1657CE87B3F6}"/>
                </a:ext>
              </a:extLst>
            </p:cNvPr>
            <p:cNvSpPr txBox="1"/>
            <p:nvPr/>
          </p:nvSpPr>
          <p:spPr>
            <a:xfrm>
              <a:off x="10180338" y="6123590"/>
              <a:ext cx="1762406" cy="369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Discard stabilizer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B3038062-EE1B-4C7A-8C99-8D1727AD43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042" t="6181" r="23184" b="14792"/>
            <a:stretch/>
          </p:blipFill>
          <p:spPr>
            <a:xfrm rot="20671585">
              <a:off x="7550191" y="1016982"/>
              <a:ext cx="363751" cy="281454"/>
            </a:xfrm>
            <a:prstGeom prst="rect">
              <a:avLst/>
            </a:prstGeom>
          </p:spPr>
        </p:pic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41220F4-F625-4E5E-ABA5-45C12547D8BF}"/>
                </a:ext>
              </a:extLst>
            </p:cNvPr>
            <p:cNvCxnSpPr/>
            <p:nvPr/>
          </p:nvCxnSpPr>
          <p:spPr>
            <a:xfrm>
              <a:off x="8122883" y="1270873"/>
              <a:ext cx="279954" cy="131341"/>
            </a:xfrm>
            <a:prstGeom prst="straightConnector1">
              <a:avLst/>
            </a:prstGeom>
            <a:ln w="127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747E567D-8FE0-4AF9-9DA4-4436E5BA6E2D}"/>
                </a:ext>
              </a:extLst>
            </p:cNvPr>
            <p:cNvSpPr/>
            <p:nvPr/>
          </p:nvSpPr>
          <p:spPr>
            <a:xfrm>
              <a:off x="7048764" y="885037"/>
              <a:ext cx="383184" cy="154956"/>
            </a:xfrm>
            <a:custGeom>
              <a:avLst/>
              <a:gdLst>
                <a:gd name="connsiteX0" fmla="*/ 0 w 406400"/>
                <a:gd name="connsiteY0" fmla="*/ 0 h 220133"/>
                <a:gd name="connsiteX1" fmla="*/ 406400 w 406400"/>
                <a:gd name="connsiteY1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6400" h="220133">
                  <a:moveTo>
                    <a:pt x="0" y="0"/>
                  </a:moveTo>
                  <a:cubicBezTo>
                    <a:pt x="168628" y="51505"/>
                    <a:pt x="337256" y="103011"/>
                    <a:pt x="406400" y="220133"/>
                  </a:cubicBezTo>
                </a:path>
              </a:pathLst>
            </a:custGeom>
            <a:noFill/>
            <a:ln w="12700">
              <a:solidFill>
                <a:schemeClr val="accent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2430E839-FCE5-49BE-94BC-D831F4799FD1}"/>
              </a:ext>
            </a:extLst>
          </p:cNvPr>
          <p:cNvSpPr txBox="1"/>
          <p:nvPr/>
        </p:nvSpPr>
        <p:spPr>
          <a:xfrm>
            <a:off x="860466" y="5911519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Disposal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05DC96D-EC3B-4CEE-907F-C0A55E33971F}"/>
              </a:ext>
            </a:extLst>
          </p:cNvPr>
          <p:cNvGrpSpPr/>
          <p:nvPr/>
        </p:nvGrpSpPr>
        <p:grpSpPr>
          <a:xfrm>
            <a:off x="132743" y="1067116"/>
            <a:ext cx="1455445" cy="4486188"/>
            <a:chOff x="7225737" y="362656"/>
            <a:chExt cx="1455445" cy="4486188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8CD37B9A-E563-4990-B1D3-76F0980C72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46374" t="8095" r="45444" b="8155"/>
            <a:stretch/>
          </p:blipFill>
          <p:spPr>
            <a:xfrm>
              <a:off x="7658100" y="365126"/>
              <a:ext cx="548640" cy="3430826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21CF532-126E-4A3E-B679-E49D1CDBF9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32846" t="10773" r="32353" b="27143"/>
            <a:stretch/>
          </p:blipFill>
          <p:spPr>
            <a:xfrm rot="10800000">
              <a:off x="7658100" y="3938678"/>
              <a:ext cx="548640" cy="597943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EEDC68F-7393-414F-86E8-F68E0CBD4851}"/>
                </a:ext>
              </a:extLst>
            </p:cNvPr>
            <p:cNvSpPr/>
            <p:nvPr/>
          </p:nvSpPr>
          <p:spPr>
            <a:xfrm>
              <a:off x="7625441" y="362656"/>
              <a:ext cx="594360" cy="3433295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49F6271-5ECB-4BDD-85AD-33DF8F4E59D8}"/>
                </a:ext>
              </a:extLst>
            </p:cNvPr>
            <p:cNvSpPr/>
            <p:nvPr/>
          </p:nvSpPr>
          <p:spPr>
            <a:xfrm>
              <a:off x="7636870" y="3937362"/>
              <a:ext cx="594360" cy="59436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A738C7B-4F4C-4A2D-821F-0054DF4E1624}"/>
                </a:ext>
              </a:extLst>
            </p:cNvPr>
            <p:cNvSpPr txBox="1"/>
            <p:nvPr/>
          </p:nvSpPr>
          <p:spPr>
            <a:xfrm>
              <a:off x="7343956" y="4541067"/>
              <a:ext cx="13372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70 mm (2.75 in)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B5EAF16-7CFE-432F-BC57-1C934829100F}"/>
                </a:ext>
              </a:extLst>
            </p:cNvPr>
            <p:cNvSpPr txBox="1"/>
            <p:nvPr/>
          </p:nvSpPr>
          <p:spPr>
            <a:xfrm rot="16200000">
              <a:off x="6665328" y="1699985"/>
              <a:ext cx="1428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480 mm (19.0 in)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BD620CE8-FA45-4EAC-8801-F5C59026FC0D}"/>
                </a:ext>
              </a:extLst>
            </p:cNvPr>
            <p:cNvCxnSpPr/>
            <p:nvPr/>
          </p:nvCxnSpPr>
          <p:spPr>
            <a:xfrm>
              <a:off x="7402356" y="2659939"/>
              <a:ext cx="10815" cy="1136012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37A2A74D-9E5A-4EBE-B6B9-1B78A95857E1}"/>
                </a:ext>
              </a:extLst>
            </p:cNvPr>
            <p:cNvCxnSpPr/>
            <p:nvPr/>
          </p:nvCxnSpPr>
          <p:spPr>
            <a:xfrm flipH="1" flipV="1">
              <a:off x="7392940" y="362656"/>
              <a:ext cx="9416" cy="794073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811735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7B1C5-369C-4919-B399-6646CD3D5833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baseline (v2) configuration</a:t>
            </a:r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503619" y="1250078"/>
            <a:ext cx="8736935" cy="4899891"/>
            <a:chOff x="1155085" y="1027908"/>
            <a:chExt cx="9279048" cy="5203924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/>
            <a:srcRect t="5405" r="7707" b="18531"/>
            <a:stretch/>
          </p:blipFill>
          <p:spPr>
            <a:xfrm>
              <a:off x="1917262" y="1027908"/>
              <a:ext cx="8229600" cy="436791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9034569" y="1544548"/>
              <a:ext cx="1399564" cy="3595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Rocket nozzle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281561" y="4185934"/>
              <a:ext cx="1309946" cy="3595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Folding wing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610052" y="1155054"/>
              <a:ext cx="2359948" cy="621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Folding tail &amp; control surfaces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457419" y="5133122"/>
              <a:ext cx="3162298" cy="359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3D-printed titanium fuselage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529342" y="5436790"/>
              <a:ext cx="2108198" cy="359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Ablative insulation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19599" y="5872271"/>
              <a:ext cx="3119346" cy="359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Solid rocket propellant</a:t>
              </a:r>
            </a:p>
          </p:txBody>
        </p:sp>
        <p:cxnSp>
          <p:nvCxnSpPr>
            <p:cNvPr id="14" name="Straight Arrow Connector 13"/>
            <p:cNvCxnSpPr>
              <a:stCxn id="13" idx="1"/>
            </p:cNvCxnSpPr>
            <p:nvPr/>
          </p:nvCxnSpPr>
          <p:spPr>
            <a:xfrm flipH="1" flipV="1">
              <a:off x="3456506" y="4851409"/>
              <a:ext cx="263094" cy="12006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12" idx="1"/>
            </p:cNvCxnSpPr>
            <p:nvPr/>
          </p:nvCxnSpPr>
          <p:spPr>
            <a:xfrm flipH="1" flipV="1">
              <a:off x="4449230" y="4840946"/>
              <a:ext cx="80112" cy="7756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 flipV="1">
              <a:off x="6218767" y="4038601"/>
              <a:ext cx="109772" cy="10981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155085" y="5621455"/>
              <a:ext cx="1677884" cy="3595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Forward payload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563531" y="2154815"/>
              <a:ext cx="1257238" cy="3595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Top payload</a:t>
              </a:r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5192150" y="2514376"/>
              <a:ext cx="560951" cy="5928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7" idx="0"/>
            </p:cNvCxnSpPr>
            <p:nvPr/>
          </p:nvCxnSpPr>
          <p:spPr>
            <a:xfrm flipV="1">
              <a:off x="1994027" y="4967225"/>
              <a:ext cx="397806" cy="6542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Arc 20"/>
            <p:cNvSpPr/>
            <p:nvPr/>
          </p:nvSpPr>
          <p:spPr>
            <a:xfrm>
              <a:off x="6824493" y="3952012"/>
              <a:ext cx="1413208" cy="673256"/>
            </a:xfrm>
            <a:prstGeom prst="arc">
              <a:avLst>
                <a:gd name="adj1" fmla="val 20337724"/>
                <a:gd name="adj2" fmla="val 2147205"/>
              </a:avLst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2" name="Arc 21"/>
            <p:cNvSpPr/>
            <p:nvPr/>
          </p:nvSpPr>
          <p:spPr>
            <a:xfrm flipH="1" flipV="1">
              <a:off x="8504669" y="2624536"/>
              <a:ext cx="1507165" cy="389595"/>
            </a:xfrm>
            <a:prstGeom prst="arc">
              <a:avLst>
                <a:gd name="adj1" fmla="val 11222026"/>
                <a:gd name="adj2" fmla="val 21403115"/>
              </a:avLst>
            </a:prstGeom>
            <a:ln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3" name="Arc 22"/>
            <p:cNvSpPr/>
            <p:nvPr/>
          </p:nvSpPr>
          <p:spPr>
            <a:xfrm flipH="1">
              <a:off x="7903615" y="1196857"/>
              <a:ext cx="2162737" cy="2239897"/>
            </a:xfrm>
            <a:prstGeom prst="arc">
              <a:avLst>
                <a:gd name="adj1" fmla="val 16565829"/>
                <a:gd name="adj2" fmla="val 21544871"/>
              </a:avLst>
            </a:prstGeom>
            <a:ln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24" name="Straight Arrow Connector 23"/>
            <p:cNvCxnSpPr>
              <a:stCxn id="8" idx="2"/>
            </p:cNvCxnSpPr>
            <p:nvPr/>
          </p:nvCxnSpPr>
          <p:spPr>
            <a:xfrm flipH="1">
              <a:off x="9620949" y="1904109"/>
              <a:ext cx="113402" cy="3727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/>
            <p:cNvSpPr/>
            <p:nvPr/>
          </p:nvSpPr>
          <p:spPr>
            <a:xfrm>
              <a:off x="1371969" y="2442410"/>
              <a:ext cx="2891036" cy="6210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/>
                <a:t>Smooth, near-Sears-Haack body reduces drag</a:t>
              </a:r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>
              <a:off x="2827087" y="3107267"/>
              <a:ext cx="538013" cy="49106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106" t="12481" r="21215" b="16220"/>
          <a:stretch/>
        </p:blipFill>
        <p:spPr>
          <a:xfrm>
            <a:off x="9127537" y="717134"/>
            <a:ext cx="1922294" cy="2337924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 flipV="1">
            <a:off x="8963857" y="1937816"/>
            <a:ext cx="879475" cy="364957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358139" y="2892313"/>
            <a:ext cx="1581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Stabilizer</a:t>
            </a:r>
          </a:p>
          <a:p>
            <a:r>
              <a:rPr lang="en-US" sz="1600" dirty="0"/>
              <a:t>&amp; laser igniter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8722505" y="3863327"/>
            <a:ext cx="1928857" cy="1059100"/>
            <a:chOff x="8992165" y="4634135"/>
            <a:chExt cx="1928857" cy="1059100"/>
          </a:xfrm>
        </p:grpSpPr>
        <p:cxnSp>
          <p:nvCxnSpPr>
            <p:cNvPr id="32" name="Straight Arrow Connector 31"/>
            <p:cNvCxnSpPr/>
            <p:nvPr/>
          </p:nvCxnSpPr>
          <p:spPr>
            <a:xfrm flipV="1">
              <a:off x="9073117" y="4740229"/>
              <a:ext cx="1794657" cy="871430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8992165" y="5492514"/>
              <a:ext cx="135372" cy="200721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10785650" y="4634135"/>
              <a:ext cx="135372" cy="200721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 rot="19911161">
              <a:off x="9578375" y="5102195"/>
              <a:ext cx="8970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</a:rPr>
                <a:t>100 mm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4740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9997" y="924796"/>
            <a:ext cx="6359813" cy="52872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Low thrust (&lt; 10 N), long endurance (&gt;120 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Long, end-burn motor</a:t>
            </a:r>
          </a:p>
          <a:p>
            <a:pPr marL="0" indent="0">
              <a:buNone/>
            </a:pPr>
            <a:r>
              <a:rPr lang="en-US" dirty="0"/>
              <a:t> - </a:t>
            </a:r>
            <a:r>
              <a:rPr lang="en-US" sz="1800" dirty="0"/>
              <a:t>Sides of propellant grain must not burn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Motor case contoured to low-drag fuselage shape (enabled by additive manufacturing)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7B1C5-369C-4919-B399-6646CD3D5833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Rocket propulsion for small fast aircraft:</a:t>
            </a:r>
            <a:br>
              <a:rPr lang="en-US" dirty="0"/>
            </a:br>
            <a:r>
              <a:rPr lang="en-US" dirty="0"/>
              <a:t>low-thrust, end-burn motor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838200" y="1432291"/>
            <a:ext cx="4631798" cy="4667633"/>
            <a:chOff x="742949" y="1077003"/>
            <a:chExt cx="4631798" cy="4667633"/>
          </a:xfrm>
        </p:grpSpPr>
        <p:grpSp>
          <p:nvGrpSpPr>
            <p:cNvPr id="7" name="Group 6"/>
            <p:cNvGrpSpPr/>
            <p:nvPr/>
          </p:nvGrpSpPr>
          <p:grpSpPr>
            <a:xfrm>
              <a:off x="802747" y="2142067"/>
              <a:ext cx="4572000" cy="3602569"/>
              <a:chOff x="2402946" y="1634067"/>
              <a:chExt cx="4572000" cy="3602569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2"/>
              <a:srcRect t="42222" b="33200"/>
              <a:stretch/>
            </p:blipFill>
            <p:spPr>
              <a:xfrm>
                <a:off x="2402946" y="1634067"/>
                <a:ext cx="4572000" cy="660400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3"/>
              <a:srcRect t="41907" b="30364"/>
              <a:stretch/>
            </p:blipFill>
            <p:spPr>
              <a:xfrm>
                <a:off x="2402946" y="2294467"/>
                <a:ext cx="4572000" cy="745067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4"/>
              <a:srcRect t="42223" b="31309"/>
              <a:stretch/>
            </p:blipFill>
            <p:spPr>
              <a:xfrm>
                <a:off x="2402946" y="3039534"/>
                <a:ext cx="4572000" cy="711200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5"/>
              <a:srcRect t="43483" b="31309"/>
              <a:stretch/>
            </p:blipFill>
            <p:spPr>
              <a:xfrm>
                <a:off x="2402946" y="3750734"/>
                <a:ext cx="4572000" cy="677335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6"/>
              <a:srcRect t="40489" b="29419"/>
              <a:stretch/>
            </p:blipFill>
            <p:spPr>
              <a:xfrm>
                <a:off x="2402946" y="4428069"/>
                <a:ext cx="4572000" cy="808567"/>
              </a:xfrm>
              <a:prstGeom prst="rect">
                <a:avLst/>
              </a:prstGeom>
            </p:spPr>
          </p:pic>
        </p:grp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7"/>
            <a:srcRect l="7327" t="34725" r="7303" b="33644"/>
            <a:stretch/>
          </p:blipFill>
          <p:spPr>
            <a:xfrm>
              <a:off x="742949" y="1077003"/>
              <a:ext cx="4392619" cy="104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30117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4C99D4A-2114-461A-9817-4E10E5EAFF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8882" y="924796"/>
                <a:ext cx="6054495" cy="5287250"/>
              </a:xfrm>
            </p:spPr>
            <p:txBody>
              <a:bodyPr/>
              <a:lstStyle/>
              <a:p>
                <a:r>
                  <a:rPr lang="en-US" dirty="0"/>
                  <a:t>Assumptions</a:t>
                </a:r>
              </a:p>
              <a:p>
                <a:pPr lvl="1"/>
                <a:r>
                  <a:rPr lang="en-US" dirty="0"/>
                  <a:t>Launch at 10 km, Mach 0.75</a:t>
                </a:r>
              </a:p>
              <a:p>
                <a:pPr lvl="1"/>
                <a:r>
                  <a:rPr lang="en-US" dirty="0"/>
                  <a:t>Maximizing total range</a:t>
                </a:r>
              </a:p>
              <a:p>
                <a:pPr lvl="1"/>
                <a:r>
                  <a:rPr lang="en-US" dirty="0"/>
                  <a:t>Simultaneously optimizing vehicle design and mission strategy</a:t>
                </a:r>
              </a:p>
              <a:p>
                <a:r>
                  <a:rPr lang="en-US" dirty="0"/>
                  <a:t>Results:</a:t>
                </a:r>
              </a:p>
              <a:p>
                <a:pPr lvl="1"/>
                <a:r>
                  <a:rPr lang="en-US" dirty="0"/>
                  <a:t>Range: 258 km</a:t>
                </a:r>
              </a:p>
              <a:p>
                <a:pPr lvl="1"/>
                <a:r>
                  <a:rPr lang="en-US" dirty="0"/>
                  <a:t>“Boost-glide” trajectory</a:t>
                </a:r>
              </a:p>
              <a:p>
                <a:pPr lvl="1"/>
                <a:r>
                  <a:rPr lang="en-US" dirty="0"/>
                  <a:t>Vehicle becomes a rocket-propelled glider</a:t>
                </a:r>
              </a:p>
              <a:p>
                <a:pPr lvl="2"/>
                <a:r>
                  <a:rPr lang="en-US" dirty="0"/>
                  <a:t>Very large lifting surfaces: 426 mm wingspan</a:t>
                </a:r>
              </a:p>
              <a:p>
                <a:pPr lvl="2"/>
                <a:r>
                  <a:rPr lang="en-US" dirty="0"/>
                  <a:t>High boost airspeed, but speed drops precipitously during glide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4C99D4A-2114-461A-9817-4E10E5EAFF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8882" y="924796"/>
                <a:ext cx="6054495" cy="5287250"/>
              </a:xfrm>
              <a:blipFill>
                <a:blip r:embed="rId2"/>
                <a:stretch>
                  <a:fillRect l="-1813" t="-2076" b="-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CC6CB1-4990-44DB-AF98-25AA65588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53A38B-092D-4654-A31D-A76350CB6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9F158-DB1B-4BCF-86BC-A950B325D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38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1BA7317-203A-41F2-AA81-42EBA4697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Firefly: Range Optimization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F9BB2A1-CACD-4AD0-98E3-AE6FA8B23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2076" y="0"/>
            <a:ext cx="4559924" cy="34199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87B32FE-2179-440C-85A1-E14D40C50F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7925" y="3419944"/>
            <a:ext cx="4584075" cy="3438056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3BC8159C-4E0D-4785-9440-7B1FC1C1014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97" t="15638" r="13698"/>
          <a:stretch/>
        </p:blipFill>
        <p:spPr>
          <a:xfrm>
            <a:off x="5199448" y="0"/>
            <a:ext cx="2432628" cy="161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176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8F119D5C-80A7-43C3-890B-646FE215B9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8883" y="924796"/>
                <a:ext cx="5727117" cy="5287250"/>
              </a:xfrm>
            </p:spPr>
            <p:txBody>
              <a:bodyPr/>
              <a:lstStyle/>
              <a:p>
                <a:r>
                  <a:rPr lang="en-US" dirty="0"/>
                  <a:t>Observation: Glide speed is very low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≈0.1</m:t>
                    </m:r>
                  </m:oMath>
                </a14:m>
                <a:r>
                  <a:rPr lang="en-US" dirty="0"/>
                  <a:t>) near end of flight</a:t>
                </a:r>
              </a:p>
              <a:p>
                <a:r>
                  <a:rPr lang="en-US" dirty="0"/>
                  <a:t>How would total range change if we enforced a minimum glide speed?</a:t>
                </a:r>
              </a:p>
              <a:p>
                <a:pPr lvl="1"/>
                <a:r>
                  <a:rPr lang="en-US" dirty="0"/>
                  <a:t>Initially, no change (loose constraint)</a:t>
                </a:r>
              </a:p>
              <a:p>
                <a:pPr lvl="1"/>
                <a:r>
                  <a:rPr lang="en-US" dirty="0"/>
                  <a:t>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≈0.12</m:t>
                    </m:r>
                  </m:oMath>
                </a14:m>
                <a:r>
                  <a:rPr lang="en-US" dirty="0"/>
                  <a:t>, constraint becomes tight and starts reducing range</a:t>
                </a:r>
              </a:p>
              <a:p>
                <a:pPr lvl="1"/>
                <a:r>
                  <a:rPr lang="en-US" dirty="0"/>
                  <a:t>Glide performance almost zero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≥0.75</m:t>
                    </m:r>
                  </m:oMath>
                </a14:m>
                <a:r>
                  <a:rPr lang="en-US" dirty="0"/>
                  <a:t> case.</a:t>
                </a:r>
              </a:p>
              <a:p>
                <a:pPr lvl="2"/>
                <a:r>
                  <a:rPr lang="en-US" dirty="0"/>
                  <a:t>Vehicle exploits qualities favorable to boost performance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8F119D5C-80A7-43C3-890B-646FE215B9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8883" y="924796"/>
                <a:ext cx="5727117" cy="5287250"/>
              </a:xfrm>
              <a:blipFill>
                <a:blip r:embed="rId2"/>
                <a:stretch>
                  <a:fillRect l="-1917" t="-2076" r="-9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817228-3655-4279-91F4-4794C76FB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49DC2E-FF75-46AA-812E-E1025A83E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F1189-9AE2-424C-98CE-302A89613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39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61AA535-DB3B-4C5C-80EE-E012AC595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Firefly: Understanding the Design Space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D3B6CC-F69F-4434-BB7B-70E543B00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830" y="1258924"/>
            <a:ext cx="5694633" cy="427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00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8CFED-C5FF-429D-ACE2-102932A38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Aircraft Design Optimization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47907-7030-4D89-99D7-B86685AD1A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Motivations and 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AF633-CBD1-4E2E-B82B-C2726C92F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32C6A-2046-4A7C-B315-E12407779226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5EEEB-B368-488B-B643-098A10306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76DBF5-213C-4842-976B-EE728B2DB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079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6FB21E-A168-40EE-8917-D7A20D302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5727117" cy="5287250"/>
          </a:xfrm>
        </p:spPr>
        <p:txBody>
          <a:bodyPr/>
          <a:lstStyle/>
          <a:p>
            <a:r>
              <a:rPr lang="en-US" dirty="0"/>
              <a:t>Effect of varying launch altitude</a:t>
            </a:r>
          </a:p>
          <a:p>
            <a:pPr lvl="1"/>
            <a:r>
              <a:rPr lang="en-US" dirty="0"/>
              <a:t>15 </a:t>
            </a:r>
            <a:r>
              <a:rPr lang="en-US" dirty="0" err="1"/>
              <a:t>kft</a:t>
            </a:r>
            <a:r>
              <a:rPr lang="en-US" dirty="0"/>
              <a:t> launch: 218 km range</a:t>
            </a:r>
          </a:p>
          <a:p>
            <a:pPr lvl="1"/>
            <a:r>
              <a:rPr lang="en-US" dirty="0"/>
              <a:t>30 </a:t>
            </a:r>
            <a:r>
              <a:rPr lang="en-US" dirty="0" err="1"/>
              <a:t>kft</a:t>
            </a:r>
            <a:r>
              <a:rPr lang="en-US" dirty="0"/>
              <a:t> launch: 254 km range</a:t>
            </a:r>
          </a:p>
          <a:p>
            <a:pPr lvl="1"/>
            <a:r>
              <a:rPr lang="en-US" dirty="0"/>
              <a:t>50 </a:t>
            </a:r>
            <a:r>
              <a:rPr lang="en-US" dirty="0" err="1"/>
              <a:t>kft</a:t>
            </a:r>
            <a:r>
              <a:rPr lang="en-US" dirty="0"/>
              <a:t> launch: 291 km range</a:t>
            </a:r>
          </a:p>
          <a:p>
            <a:r>
              <a:rPr lang="en-US" dirty="0"/>
              <a:t>Sensitivity of range </a:t>
            </a:r>
            <a:r>
              <a:rPr lang="en-US" dirty="0" err="1"/>
              <a:t>w.r.t.</a:t>
            </a:r>
            <a:r>
              <a:rPr lang="en-US" dirty="0"/>
              <a:t> launch altitude: 6.8 meters/meter</a:t>
            </a:r>
          </a:p>
          <a:p>
            <a:pPr lvl="1"/>
            <a:r>
              <a:rPr lang="en-US" dirty="0"/>
              <a:t>Optimizer is directly manipulating control surface deflections to fly trajectory</a:t>
            </a:r>
          </a:p>
          <a:p>
            <a:pPr lvl="1"/>
            <a:r>
              <a:rPr lang="en-US" dirty="0"/>
              <a:t>Sensitivity of an optimal control problem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EB085F-8DD2-4958-829C-3D5F9621E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8E8AB-1330-40C0-BA89-28365D431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21DA70-0798-4F04-B774-B35FECE51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40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81B3222-4BB2-4B4C-A6EC-B63BA54E2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Firefly: Effect of Launch Altitude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9E8412-0040-4667-9A4F-532AAEB64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106" y="1524000"/>
            <a:ext cx="5893893" cy="442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030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C31C2CB-9495-4C7E-A4C4-865A6CA86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5469942" cy="5287250"/>
          </a:xfrm>
        </p:spPr>
        <p:txBody>
          <a:bodyPr/>
          <a:lstStyle/>
          <a:p>
            <a:r>
              <a:rPr lang="en-US" dirty="0"/>
              <a:t>Tools to allow multi-objective optimization</a:t>
            </a:r>
          </a:p>
          <a:p>
            <a:pPr lvl="1"/>
            <a:r>
              <a:rPr lang="en-US" dirty="0"/>
              <a:t>E.g. trade-off between total range and boost range</a:t>
            </a:r>
          </a:p>
          <a:p>
            <a:r>
              <a:rPr lang="en-US" dirty="0"/>
              <a:t>Pareto frontier</a:t>
            </a:r>
          </a:p>
          <a:p>
            <a:pPr lvl="1"/>
            <a:r>
              <a:rPr lang="en-US" dirty="0"/>
              <a:t>Each point represents a unique airplane and trajectory</a:t>
            </a:r>
          </a:p>
          <a:p>
            <a:r>
              <a:rPr lang="en-US" dirty="0"/>
              <a:t>Shows where large gains can be found in one metric in exchange for minor setbacks in another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8664A3-139A-45C0-8CF0-E2CBFC32C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C4148E-4575-4DED-A12D-CEFD6C178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95161D-5A8B-4338-98B2-618702086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41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D60B047-E75B-4391-B11F-61DCBB233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Firefly: Multi-objective Optimization and Pareto Efficiency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EC7F19-7CEA-4FEA-BF55-426C5C7AF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671" y="1322960"/>
            <a:ext cx="6160405" cy="462030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F5617CA-D6BD-495E-860C-F41B8C6E6182}"/>
              </a:ext>
            </a:extLst>
          </p:cNvPr>
          <p:cNvCxnSpPr/>
          <p:nvPr/>
        </p:nvCxnSpPr>
        <p:spPr>
          <a:xfrm flipH="1" flipV="1">
            <a:off x="6687766" y="1930940"/>
            <a:ext cx="413425" cy="7538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F05D77D-E16D-4195-A4B0-567886582E6F}"/>
              </a:ext>
            </a:extLst>
          </p:cNvPr>
          <p:cNvCxnSpPr/>
          <p:nvPr/>
        </p:nvCxnSpPr>
        <p:spPr>
          <a:xfrm>
            <a:off x="10452370" y="5004881"/>
            <a:ext cx="953311" cy="1118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DD3B843-300A-4B56-8C65-FA85B7572AE5}"/>
              </a:ext>
            </a:extLst>
          </p:cNvPr>
          <p:cNvSpPr txBox="1"/>
          <p:nvPr/>
        </p:nvSpPr>
        <p:spPr>
          <a:xfrm>
            <a:off x="6687766" y="2684834"/>
            <a:ext cx="1619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Missile-like design, more similar to old Firefly configuration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E3164E-E078-417F-BB55-E447E09A6A3C}"/>
              </a:ext>
            </a:extLst>
          </p:cNvPr>
          <p:cNvSpPr txBox="1"/>
          <p:nvPr/>
        </p:nvSpPr>
        <p:spPr>
          <a:xfrm>
            <a:off x="8610601" y="4774048"/>
            <a:ext cx="1841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Glider-like design</a:t>
            </a:r>
            <a:br>
              <a:rPr lang="en-US" sz="1200" dirty="0"/>
            </a:br>
            <a:r>
              <a:rPr lang="en-US" sz="1200" dirty="0"/>
              <a:t>(baseline design point)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47EE19-DB6E-4649-B5C4-7D9C816EE670}"/>
              </a:ext>
            </a:extLst>
          </p:cNvPr>
          <p:cNvSpPr txBox="1"/>
          <p:nvPr/>
        </p:nvSpPr>
        <p:spPr>
          <a:xfrm>
            <a:off x="6296025" y="5846921"/>
            <a:ext cx="5629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*Note: figure based on outdated assumptions, for illustration only</a:t>
            </a:r>
          </a:p>
        </p:txBody>
      </p:sp>
    </p:spTree>
    <p:extLst>
      <p:ext uri="{BB962C8B-B14F-4D97-AF65-F5344CB8AC3E}">
        <p14:creationId xmlns:p14="http://schemas.microsoft.com/office/powerpoint/2010/main" val="15570633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2822E-ED03-4874-AE82-6AC7F3A7E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Solar Airplane (“Dawn”)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721EF-3852-4189-9582-DFD029A920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stratospheric airplane supporting atmospheric science research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21D82-D443-442F-91D7-BF5B8DD59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32C6A-2046-4A7C-B315-E12407779226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D8CA9-9CA4-4CC5-A5F1-49F683295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51328-B04E-4066-841C-A2BF73F22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4032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4054910-668C-4A78-8228-5B9AE5FBD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5964184" cy="52872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Requirements:</a:t>
            </a:r>
          </a:p>
          <a:p>
            <a:r>
              <a:rPr lang="en-US" dirty="0"/>
              <a:t>Unmanned platform</a:t>
            </a:r>
          </a:p>
          <a:p>
            <a:r>
              <a:rPr lang="en-US" dirty="0"/>
              <a:t>Payload:</a:t>
            </a:r>
          </a:p>
          <a:p>
            <a:pPr lvl="1"/>
            <a:r>
              <a:rPr lang="en-US" dirty="0"/>
              <a:t>30 kg</a:t>
            </a:r>
          </a:p>
          <a:p>
            <a:pPr lvl="1"/>
            <a:r>
              <a:rPr lang="en-US" dirty="0"/>
              <a:t>Power: 500 W day, 150 W night</a:t>
            </a:r>
          </a:p>
          <a:p>
            <a:r>
              <a:rPr lang="en-US" dirty="0"/>
              <a:t>Mission:</a:t>
            </a:r>
          </a:p>
          <a:p>
            <a:pPr lvl="1"/>
            <a:r>
              <a:rPr lang="en-US" dirty="0"/>
              <a:t>6 weeks continuous flight</a:t>
            </a:r>
          </a:p>
          <a:p>
            <a:pPr lvl="1"/>
            <a:r>
              <a:rPr lang="en-US" dirty="0"/>
              <a:t>July – Aug., continental U.S. (CONUS)</a:t>
            </a:r>
          </a:p>
          <a:p>
            <a:pPr lvl="1"/>
            <a:r>
              <a:rPr lang="en-US" dirty="0"/>
              <a:t>60,000 ft. (18.3 km) minimum altitude</a:t>
            </a:r>
          </a:p>
          <a:p>
            <a:pPr lvl="1"/>
            <a:r>
              <a:rPr lang="en-US" dirty="0"/>
              <a:t>Ability to relocate on command, </a:t>
            </a:r>
            <a:r>
              <a:rPr lang="en-US" dirty="0" err="1"/>
              <a:t>stationkeep</a:t>
            </a:r>
            <a:r>
              <a:rPr lang="en-US" dirty="0"/>
              <a:t> against winds</a:t>
            </a:r>
          </a:p>
          <a:p>
            <a:pPr lvl="1"/>
            <a:r>
              <a:rPr lang="en-US" dirty="0"/>
              <a:t>Survive gusts during ascent and thunderstorm overflight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5292C7-35CF-4945-8261-FFCD45FA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5FB3FF-DEC8-4BC0-BAB9-3F932032B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36603-6BD0-4767-90F5-512FF85F9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43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B7717C-8630-47BC-AF02-FBB7256D0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Dawn: Requirements and Configuration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075701-30AC-4603-A346-2B13821F2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508" y="872968"/>
            <a:ext cx="5602245" cy="2695453"/>
          </a:xfrm>
          <a:prstGeom prst="rect">
            <a:avLst/>
          </a:prstGeom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4F79F23F-C463-4A54-9B5F-A6B612257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044" y="3698596"/>
            <a:ext cx="5836956" cy="3159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4036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A99A84-7855-4702-9AAB-E4241B59F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1DB54-977F-4739-993A-4407667A9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B3752-748C-41F4-B419-53E3A15BC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44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02FD913-7512-493A-90A1-CA33D4E64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Dawn: Mass Budgets</a:t>
            </a:r>
            <a:endParaRPr lang="en-US" i="1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030BE0F-F6C6-479B-8DAF-F1E53543ADA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592638" y="777875"/>
            <a:ext cx="7599362" cy="608012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6C6B9D7-0C40-439E-9C1F-2C2C7A252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4838737" cy="5287250"/>
          </a:xfrm>
        </p:spPr>
        <p:txBody>
          <a:bodyPr/>
          <a:lstStyle/>
          <a:p>
            <a:r>
              <a:rPr lang="en-US" dirty="0"/>
              <a:t>Component-wise mass buildup</a:t>
            </a:r>
          </a:p>
          <a:p>
            <a:pPr lvl="1"/>
            <a:r>
              <a:rPr lang="en-US" dirty="0"/>
              <a:t>Visualization tools to increase interpretability</a:t>
            </a:r>
          </a:p>
          <a:p>
            <a:r>
              <a:rPr lang="en-US" dirty="0"/>
              <a:t>By default, entire airplane and trajectory designed simultaneously</a:t>
            </a:r>
          </a:p>
          <a:p>
            <a:r>
              <a:rPr lang="en-US" dirty="0"/>
              <a:t>Selective freezing of design variables as subsystems become more “locked in”</a:t>
            </a:r>
          </a:p>
          <a:p>
            <a:pPr lvl="1"/>
            <a:r>
              <a:rPr lang="en-US" dirty="0"/>
              <a:t>Per-variable or by user-specified categories</a:t>
            </a:r>
          </a:p>
          <a:p>
            <a:pPr lvl="1"/>
            <a:r>
              <a:rPr lang="en-US" dirty="0"/>
              <a:t>Enables off-design performance analysis</a:t>
            </a:r>
          </a:p>
        </p:txBody>
      </p:sp>
    </p:spTree>
    <p:extLst>
      <p:ext uri="{BB962C8B-B14F-4D97-AF65-F5344CB8AC3E}">
        <p14:creationId xmlns:p14="http://schemas.microsoft.com/office/powerpoint/2010/main" val="320661589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85A4A5-9FB9-40FC-8BD6-FE5E4C0FC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774EB-243C-439C-961D-D2BA8ABB3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43084A-367F-4776-84DF-4E4C9436B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45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87BA759-85A0-4C83-A932-37F30A15E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Dawn: </a:t>
            </a:r>
            <a:r>
              <a:rPr lang="en-US" dirty="0"/>
              <a:t>Carpet Plots and Envelope Exploration</a:t>
            </a:r>
          </a:p>
        </p:txBody>
      </p:sp>
      <p:pic>
        <p:nvPicPr>
          <p:cNvPr id="7" name="Content Placeholder 8">
            <a:extLst>
              <a:ext uri="{FF2B5EF4-FFF2-40B4-BE49-F238E27FC236}">
                <a16:creationId xmlns:a16="http://schemas.microsoft.com/office/drawing/2014/main" id="{8CB980E1-CF94-44F4-BAEC-2FCCA0B834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6842" y="2415704"/>
            <a:ext cx="5254193" cy="394064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749D98-7267-4720-BE87-23EF906D4269}"/>
              </a:ext>
            </a:extLst>
          </p:cNvPr>
          <p:cNvSpPr txBox="1"/>
          <p:nvPr/>
        </p:nvSpPr>
        <p:spPr>
          <a:xfrm>
            <a:off x="78274" y="879615"/>
            <a:ext cx="104915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Optimization speed enables sweep studies on mission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Plots are the result of 3000 optimization runs, each with ~4000 variables (~30 min. total runtime on laptop, serial)</a:t>
            </a:r>
          </a:p>
        </p:txBody>
      </p:sp>
      <p:pic>
        <p:nvPicPr>
          <p:cNvPr id="9" name="Content Placeholder 13">
            <a:extLst>
              <a:ext uri="{FF2B5EF4-FFF2-40B4-BE49-F238E27FC236}">
                <a16:creationId xmlns:a16="http://schemas.microsoft.com/office/drawing/2014/main" id="{94869174-C07C-4B5A-9A50-55855673E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380" y="2415704"/>
            <a:ext cx="5391727" cy="404379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5904C20-8A32-486E-AD27-FAFDA6899EE9}"/>
              </a:ext>
            </a:extLst>
          </p:cNvPr>
          <p:cNvSpPr txBox="1"/>
          <p:nvPr/>
        </p:nvSpPr>
        <p:spPr>
          <a:xfrm>
            <a:off x="981951" y="1888309"/>
            <a:ext cx="3983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Fixed assumptions, rubber airplane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0E6AE7-FB40-409C-BCF6-B5CE2D7166B6}"/>
              </a:ext>
            </a:extLst>
          </p:cNvPr>
          <p:cNvSpPr txBox="1"/>
          <p:nvPr/>
        </p:nvSpPr>
        <p:spPr>
          <a:xfrm>
            <a:off x="6820448" y="1888309"/>
            <a:ext cx="3983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Rubber assumptions, fixed airplane</a:t>
            </a:r>
          </a:p>
        </p:txBody>
      </p:sp>
    </p:spTree>
    <p:extLst>
      <p:ext uri="{BB962C8B-B14F-4D97-AF65-F5344CB8AC3E}">
        <p14:creationId xmlns:p14="http://schemas.microsoft.com/office/powerpoint/2010/main" val="23562796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p47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tretch/>
        </p:blipFill>
        <p:spPr>
          <a:xfrm>
            <a:off x="4085393" y="1053949"/>
            <a:ext cx="7879865" cy="5080937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vert="horz" wrap="square" lIns="91433" tIns="45700" rIns="91433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GB"/>
              <a:pPr>
                <a:buClr>
                  <a:srgbClr val="000000"/>
                </a:buClr>
              </a:pPr>
              <a:t>46</a:t>
            </a:fld>
            <a:endParaRPr/>
          </a:p>
        </p:txBody>
      </p:sp>
      <p:sp>
        <p:nvSpPr>
          <p:cNvPr id="433" name="Google Shape;433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noAutofit/>
          </a:bodyPr>
          <a:lstStyle/>
          <a:p>
            <a:r>
              <a:rPr lang="en-GB" dirty="0"/>
              <a:t>Dawn: Cruise Dynamics</a:t>
            </a:r>
            <a:endParaRPr dirty="0"/>
          </a:p>
        </p:txBody>
      </p:sp>
      <p:sp>
        <p:nvSpPr>
          <p:cNvPr id="434" name="Google Shape;434;p47"/>
          <p:cNvSpPr txBox="1">
            <a:spLocks noGrp="1"/>
          </p:cNvSpPr>
          <p:nvPr>
            <p:ph type="body" idx="4294967295"/>
          </p:nvPr>
        </p:nvSpPr>
        <p:spPr>
          <a:xfrm>
            <a:off x="0" y="914400"/>
            <a:ext cx="4318653" cy="55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GB" dirty="0"/>
              <a:t>Diurnal power injection leads to unsteady optimal trajectories</a:t>
            </a:r>
          </a:p>
          <a:p>
            <a:pPr marL="664625" lvl="1" indent="-342900">
              <a:spcBef>
                <a:spcPts val="0"/>
              </a:spcBef>
              <a:buSzPts val="1600"/>
            </a:pPr>
            <a:r>
              <a:rPr lang="en-GB" dirty="0"/>
              <a:t>Altitude cycling</a:t>
            </a:r>
          </a:p>
          <a:p>
            <a:pPr marL="664625" lvl="1" indent="-342900">
              <a:spcBef>
                <a:spcPts val="0"/>
              </a:spcBef>
              <a:buSzPts val="1600"/>
            </a:pPr>
            <a:r>
              <a:rPr lang="en-GB" dirty="0"/>
              <a:t>Airspeed cycling</a:t>
            </a:r>
            <a:br>
              <a:rPr lang="en-GB" dirty="0"/>
            </a:br>
            <a:endParaRPr lang="en-GB" dirty="0"/>
          </a:p>
          <a:p>
            <a:pPr>
              <a:spcBef>
                <a:spcPts val="0"/>
              </a:spcBef>
            </a:pPr>
            <a:r>
              <a:rPr lang="en-GB" dirty="0"/>
              <a:t>Initialized to steady flight</a:t>
            </a:r>
          </a:p>
          <a:p>
            <a:pPr lvl="1">
              <a:spcBef>
                <a:spcPts val="0"/>
              </a:spcBef>
            </a:pPr>
            <a:r>
              <a:rPr lang="en-GB" dirty="0" err="1"/>
              <a:t>AeroSandbox</a:t>
            </a:r>
            <a:r>
              <a:rPr lang="en-GB" dirty="0"/>
              <a:t> finds unintuitive optimal control solutions</a:t>
            </a:r>
          </a:p>
          <a:p>
            <a:pPr>
              <a:spcBef>
                <a:spcPts val="0"/>
              </a:spcBef>
            </a:pPr>
            <a:r>
              <a:rPr lang="en-US" dirty="0"/>
              <a:t>Simultaneously designing airplane and trajectory</a:t>
            </a:r>
            <a:endParaRPr dirty="0"/>
          </a:p>
        </p:txBody>
      </p:sp>
      <p:sp>
        <p:nvSpPr>
          <p:cNvPr id="435" name="Google Shape;435;p47"/>
          <p:cNvSpPr txBox="1"/>
          <p:nvPr/>
        </p:nvSpPr>
        <p:spPr>
          <a:xfrm>
            <a:off x="5207867" y="1431112"/>
            <a:ext cx="3104400" cy="3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r>
              <a:rPr lang="en-GB"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Day 1, solar noon</a:t>
            </a:r>
            <a:endParaRPr sz="1467"/>
          </a:p>
        </p:txBody>
      </p:sp>
      <p:sp>
        <p:nvSpPr>
          <p:cNvPr id="436" name="Google Shape;436;p47"/>
          <p:cNvSpPr txBox="1"/>
          <p:nvPr/>
        </p:nvSpPr>
        <p:spPr>
          <a:xfrm>
            <a:off x="7798667" y="2498557"/>
            <a:ext cx="3104400" cy="3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r>
              <a:rPr lang="en-GB"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Day 2, solar noon</a:t>
            </a:r>
            <a:endParaRPr sz="1467"/>
          </a:p>
        </p:txBody>
      </p:sp>
      <p:cxnSp>
        <p:nvCxnSpPr>
          <p:cNvPr id="437" name="Google Shape;437;p47"/>
          <p:cNvCxnSpPr/>
          <p:nvPr/>
        </p:nvCxnSpPr>
        <p:spPr>
          <a:xfrm>
            <a:off x="6004895" y="1738889"/>
            <a:ext cx="343200" cy="281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38" name="Google Shape;438;p47"/>
          <p:cNvCxnSpPr/>
          <p:nvPr/>
        </p:nvCxnSpPr>
        <p:spPr>
          <a:xfrm rot="10800000">
            <a:off x="7657467" y="2135757"/>
            <a:ext cx="496800" cy="362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39" name="Google Shape;439;p47"/>
          <p:cNvSpPr txBox="1"/>
          <p:nvPr/>
        </p:nvSpPr>
        <p:spPr>
          <a:xfrm>
            <a:off x="10533400" y="2861272"/>
            <a:ext cx="3104400" cy="3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r>
              <a:rPr lang="en-GB"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Dusk</a:t>
            </a:r>
            <a:endParaRPr sz="1467"/>
          </a:p>
        </p:txBody>
      </p:sp>
      <p:sp>
        <p:nvSpPr>
          <p:cNvPr id="440" name="Google Shape;440;p47"/>
          <p:cNvSpPr txBox="1"/>
          <p:nvPr/>
        </p:nvSpPr>
        <p:spPr>
          <a:xfrm>
            <a:off x="5976892" y="4783956"/>
            <a:ext cx="3104400" cy="3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r>
              <a:rPr lang="en-GB"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Dawn</a:t>
            </a:r>
            <a:endParaRPr sz="1467"/>
          </a:p>
        </p:txBody>
      </p:sp>
      <p:cxnSp>
        <p:nvCxnSpPr>
          <p:cNvPr id="441" name="Google Shape;441;p47"/>
          <p:cNvCxnSpPr/>
          <p:nvPr/>
        </p:nvCxnSpPr>
        <p:spPr>
          <a:xfrm flipH="1">
            <a:off x="6144933" y="5091733"/>
            <a:ext cx="112800" cy="258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42" name="Google Shape;442;p47"/>
          <p:cNvCxnSpPr/>
          <p:nvPr/>
        </p:nvCxnSpPr>
        <p:spPr>
          <a:xfrm>
            <a:off x="11024845" y="3011783"/>
            <a:ext cx="448400" cy="24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43" name="Google Shape;443;p47"/>
          <p:cNvSpPr txBox="1"/>
          <p:nvPr/>
        </p:nvSpPr>
        <p:spPr>
          <a:xfrm>
            <a:off x="8334889" y="3438511"/>
            <a:ext cx="2032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r>
              <a:rPr lang="en-GB"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Ambient </a:t>
            </a:r>
            <a:br>
              <a:rPr lang="en-GB"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wind field</a:t>
            </a:r>
            <a:endParaRPr sz="1467"/>
          </a:p>
        </p:txBody>
      </p:sp>
      <p:cxnSp>
        <p:nvCxnSpPr>
          <p:cNvPr id="444" name="Google Shape;444;p47"/>
          <p:cNvCxnSpPr/>
          <p:nvPr/>
        </p:nvCxnSpPr>
        <p:spPr>
          <a:xfrm rot="10800000">
            <a:off x="7815511" y="3576983"/>
            <a:ext cx="496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45" name="Google Shape;445;p47"/>
          <p:cNvCxnSpPr/>
          <p:nvPr/>
        </p:nvCxnSpPr>
        <p:spPr>
          <a:xfrm rot="10800000">
            <a:off x="7815511" y="3708256"/>
            <a:ext cx="496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46" name="Google Shape;446;p47"/>
          <p:cNvCxnSpPr/>
          <p:nvPr/>
        </p:nvCxnSpPr>
        <p:spPr>
          <a:xfrm rot="10800000">
            <a:off x="7815511" y="3841840"/>
            <a:ext cx="496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47" name="Google Shape;447;p47"/>
          <p:cNvCxnSpPr/>
          <p:nvPr/>
        </p:nvCxnSpPr>
        <p:spPr>
          <a:xfrm rot="10800000">
            <a:off x="9209689" y="3566303"/>
            <a:ext cx="496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48" name="Google Shape;448;p47"/>
          <p:cNvCxnSpPr/>
          <p:nvPr/>
        </p:nvCxnSpPr>
        <p:spPr>
          <a:xfrm rot="10800000">
            <a:off x="9209689" y="3697576"/>
            <a:ext cx="496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49" name="Google Shape;449;p47"/>
          <p:cNvCxnSpPr/>
          <p:nvPr/>
        </p:nvCxnSpPr>
        <p:spPr>
          <a:xfrm rot="10800000">
            <a:off x="9209689" y="3831161"/>
            <a:ext cx="496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50" name="Google Shape;450;p47"/>
          <p:cNvSpPr txBox="1"/>
          <p:nvPr/>
        </p:nvSpPr>
        <p:spPr>
          <a:xfrm>
            <a:off x="7067453" y="4883540"/>
            <a:ext cx="3104400" cy="3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r>
              <a:rPr lang="en-GB"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Altitude-constrained</a:t>
            </a:r>
            <a:endParaRPr sz="1467"/>
          </a:p>
        </p:txBody>
      </p:sp>
      <p:sp>
        <p:nvSpPr>
          <p:cNvPr id="451" name="Google Shape;451;p47"/>
          <p:cNvSpPr/>
          <p:nvPr/>
        </p:nvSpPr>
        <p:spPr>
          <a:xfrm rot="5400000">
            <a:off x="7707689" y="3756321"/>
            <a:ext cx="182000" cy="3104400"/>
          </a:xfrm>
          <a:prstGeom prst="leftBrace">
            <a:avLst>
              <a:gd name="adj1" fmla="val 82529"/>
              <a:gd name="adj2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47"/>
          <p:cNvSpPr/>
          <p:nvPr/>
        </p:nvSpPr>
        <p:spPr>
          <a:xfrm rot="5400000">
            <a:off x="6918436" y="2007568"/>
            <a:ext cx="150800" cy="1136000"/>
          </a:xfrm>
          <a:prstGeom prst="rightBrace">
            <a:avLst>
              <a:gd name="adj1" fmla="val 33044"/>
              <a:gd name="adj2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47"/>
          <p:cNvSpPr txBox="1"/>
          <p:nvPr/>
        </p:nvSpPr>
        <p:spPr>
          <a:xfrm>
            <a:off x="6348044" y="2654193"/>
            <a:ext cx="1247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algn="ctr"/>
            <a:r>
              <a:rPr lang="en-GB"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Headway</a:t>
            </a:r>
            <a:br>
              <a:rPr lang="en-GB"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4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requirement</a:t>
            </a:r>
            <a:endParaRPr sz="1467"/>
          </a:p>
        </p:txBody>
      </p:sp>
      <p:sp>
        <p:nvSpPr>
          <p:cNvPr id="454" name="Google Shape;454;p47"/>
          <p:cNvSpPr txBox="1"/>
          <p:nvPr/>
        </p:nvSpPr>
        <p:spPr>
          <a:xfrm>
            <a:off x="4937767" y="921333"/>
            <a:ext cx="7152000" cy="43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1600" dirty="0"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Solar-Electric Airplane Trajectory, 99</a:t>
            </a:r>
            <a:r>
              <a:rPr lang="en-GB" sz="1600" baseline="30000" dirty="0"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th</a:t>
            </a:r>
            <a:r>
              <a:rPr lang="en-GB" sz="1600" dirty="0"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-Percentile Winds</a:t>
            </a:r>
            <a:endParaRPr sz="1600" dirty="0"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456" name="Google Shape;456;p47"/>
          <p:cNvSpPr txBox="1"/>
          <p:nvPr/>
        </p:nvSpPr>
        <p:spPr>
          <a:xfrm>
            <a:off x="4390362" y="1152737"/>
            <a:ext cx="672400" cy="463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ts val="2240"/>
              </a:lnSpc>
            </a:pPr>
            <a:r>
              <a:rPr lang="en-GB" sz="1200" dirty="0">
                <a:latin typeface="Calibri"/>
                <a:ea typeface="Calibri"/>
                <a:cs typeface="Calibri"/>
                <a:sym typeface="Calibri"/>
              </a:rPr>
              <a:t>26000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r>
              <a:rPr lang="en-GB" sz="1200" dirty="0">
                <a:latin typeface="Calibri"/>
                <a:ea typeface="Calibri"/>
                <a:cs typeface="Calibri"/>
                <a:sym typeface="Calibri"/>
              </a:rPr>
              <a:t>25000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r>
              <a:rPr lang="en-GB" sz="1200" dirty="0">
                <a:latin typeface="Calibri"/>
                <a:ea typeface="Calibri"/>
                <a:cs typeface="Calibri"/>
                <a:sym typeface="Calibri"/>
              </a:rPr>
              <a:t>24000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r>
              <a:rPr lang="en-GB" sz="1200" dirty="0">
                <a:latin typeface="Calibri"/>
                <a:ea typeface="Calibri"/>
                <a:cs typeface="Calibri"/>
                <a:sym typeface="Calibri"/>
              </a:rPr>
              <a:t>23000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r>
              <a:rPr lang="en-GB" sz="1200" dirty="0">
                <a:latin typeface="Calibri"/>
                <a:ea typeface="Calibri"/>
                <a:cs typeface="Calibri"/>
                <a:sym typeface="Calibri"/>
              </a:rPr>
              <a:t>22000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r>
              <a:rPr lang="en-GB" sz="1200" dirty="0">
                <a:latin typeface="Calibri"/>
                <a:ea typeface="Calibri"/>
                <a:cs typeface="Calibri"/>
                <a:sym typeface="Calibri"/>
              </a:rPr>
              <a:t>21000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r>
              <a:rPr lang="en-GB" sz="1200" dirty="0">
                <a:latin typeface="Calibri"/>
                <a:ea typeface="Calibri"/>
                <a:cs typeface="Calibri"/>
                <a:sym typeface="Calibri"/>
              </a:rPr>
              <a:t>20000</a:t>
            </a:r>
          </a:p>
          <a:p>
            <a:pPr>
              <a:lnSpc>
                <a:spcPts val="2240"/>
              </a:lnSpc>
            </a:pPr>
            <a:endParaRPr lang="en-GB" sz="1200" dirty="0"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ts val="2240"/>
              </a:lnSpc>
            </a:pPr>
            <a:r>
              <a:rPr lang="en-GB" sz="1200" dirty="0">
                <a:latin typeface="Calibri"/>
                <a:ea typeface="Calibri"/>
                <a:cs typeface="Calibri"/>
                <a:sym typeface="Calibri"/>
              </a:rPr>
              <a:t>19000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D8053F1-F5B1-438C-BBCE-52FA0CAA5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4894493" cy="5287250"/>
          </a:xfrm>
        </p:spPr>
        <p:txBody>
          <a:bodyPr/>
          <a:lstStyle/>
          <a:p>
            <a:r>
              <a:rPr lang="en-US" dirty="0"/>
              <a:t>Goal:</a:t>
            </a:r>
          </a:p>
          <a:p>
            <a:pPr lvl="1"/>
            <a:r>
              <a:rPr lang="en-US" dirty="0"/>
              <a:t>Find minimum-energy ascent profile</a:t>
            </a:r>
          </a:p>
          <a:p>
            <a:pPr lvl="1"/>
            <a:r>
              <a:rPr lang="en-US" dirty="0"/>
              <a:t>Find optimal takeoff time relative to solar noon</a:t>
            </a:r>
          </a:p>
          <a:p>
            <a:pPr lvl="2"/>
            <a:r>
              <a:rPr lang="en-US" dirty="0"/>
              <a:t>Precise timing required</a:t>
            </a:r>
          </a:p>
          <a:p>
            <a:pPr lvl="2"/>
            <a:r>
              <a:rPr lang="en-US" dirty="0"/>
              <a:t>Gust, cloud cover constraints</a:t>
            </a:r>
          </a:p>
          <a:p>
            <a:r>
              <a:rPr lang="en-US" dirty="0"/>
              <a:t>Results:</a:t>
            </a:r>
          </a:p>
          <a:p>
            <a:pPr lvl="1"/>
            <a:r>
              <a:rPr lang="en-US" dirty="0"/>
              <a:t>Optimal takeoff at ~11 p.m., relative to solar noon</a:t>
            </a:r>
          </a:p>
          <a:p>
            <a:pPr lvl="1"/>
            <a:r>
              <a:rPr lang="en-US" dirty="0"/>
              <a:t>Steep initial ascent followed by shallow entrance to diurnal cycle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A4E60F-2324-4D19-80DB-6F09C1AAB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E7E69-C89A-451B-A24B-FEDBFFFED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9BAD66-DC7A-4594-96E4-141E763F2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47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3B4FC2F-D064-4034-A6AE-50E024A89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Dawn: Ascent Dynamics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51C7D1-07C8-43D8-8D55-3B27D5480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3736" y="1048245"/>
            <a:ext cx="6720468" cy="504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444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68BC805-79B2-40F6-A3F8-11004759D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272" y="1892350"/>
            <a:ext cx="5645154" cy="3897613"/>
          </a:xfrm>
        </p:spPr>
        <p:txBody>
          <a:bodyPr/>
          <a:lstStyle/>
          <a:p>
            <a:r>
              <a:rPr lang="en-US" dirty="0"/>
              <a:t>Design sensitivities obtained “for free” </a:t>
            </a:r>
          </a:p>
          <a:p>
            <a:r>
              <a:rPr lang="en-US" dirty="0"/>
              <a:t>Inform subsystem-level decisions, e.g.:</a:t>
            </a:r>
          </a:p>
          <a:p>
            <a:pPr lvl="1"/>
            <a:r>
              <a:rPr lang="en-US" dirty="0"/>
              <a:t>Motor efficiency vs. motor mass</a:t>
            </a:r>
          </a:p>
          <a:p>
            <a:pPr lvl="1"/>
            <a:r>
              <a:rPr lang="en-US" dirty="0"/>
              <a:t>Marginal benefit of dollars spent on advanced technologies</a:t>
            </a:r>
          </a:p>
          <a:p>
            <a:pPr lvl="1"/>
            <a:r>
              <a:rPr lang="en-US" dirty="0"/>
              <a:t>Identifying active and inactive constraints in requirements</a:t>
            </a:r>
          </a:p>
          <a:p>
            <a:pPr lvl="2"/>
            <a:r>
              <a:rPr lang="en-US" dirty="0"/>
              <a:t>What’s limiting the design?</a:t>
            </a:r>
          </a:p>
          <a:p>
            <a:pPr lvl="2"/>
            <a:endParaRPr lang="en-US" dirty="0"/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712397-4FC5-4477-B27B-1ABC93B49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01BA13-AA7D-4428-A10C-57D9E0B32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3DF1D-F950-4F66-B4D3-6364CAE8D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48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E19027A-873C-4E28-B13A-B92BAAAC9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Sensitivities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A58951E5-A72A-4296-838C-DA75B2AFCD36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3243814536"/>
              </p:ext>
            </p:extLst>
          </p:nvPr>
        </p:nvGraphicFramePr>
        <p:xfrm>
          <a:off x="6177963" y="924796"/>
          <a:ext cx="5813263" cy="4348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878455">
                  <a:extLst>
                    <a:ext uri="{9D8B030D-6E8A-4147-A177-3AD203B41FA5}">
                      <a16:colId xmlns:a16="http://schemas.microsoft.com/office/drawing/2014/main" val="8552264"/>
                    </a:ext>
                  </a:extLst>
                </a:gridCol>
                <a:gridCol w="2934808">
                  <a:extLst>
                    <a:ext uri="{9D8B030D-6E8A-4147-A177-3AD203B41FA5}">
                      <a16:colId xmlns:a16="http://schemas.microsoft.com/office/drawing/2014/main" val="32463870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Figure of Merit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Sensitivities of Minimum Achievable Wingspan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414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Any added 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0.303 m/kg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413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Any added power draw*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0.0172 m/W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158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Any added drag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0.705 m/N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9009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Battery spec. energy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-0.110 m/(</a:t>
                      </a:r>
                      <a:r>
                        <a:rPr lang="en-US" dirty="0" err="1"/>
                        <a:t>Wh</a:t>
                      </a:r>
                      <a:r>
                        <a:rPr lang="en-US" dirty="0"/>
                        <a:t>/kg)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11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Battery packing fraction**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-0.546 m/(%)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6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Solar cell efficiency**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-0.984 m/(%)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9031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Solar cell area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18.4 m/(kg/m^2)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0210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Propeller COP**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-0.819 m/(%)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892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Motor Efficiency**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-0.773 m/(%)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9145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Nighttime Altitude Req.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4.13 m/km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2364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BCBA3C4-817B-43A7-B65F-81920870DC93}"/>
                  </a:ext>
                </a:extLst>
              </p:cNvPr>
              <p:cNvSpPr txBox="1"/>
              <p:nvPr/>
            </p:nvSpPr>
            <p:spPr>
              <a:xfrm>
                <a:off x="1486259" y="1241267"/>
                <a:ext cx="2842846" cy="6690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wingspan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variable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BCBA3C4-817B-43A7-B65F-81920870DC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6259" y="1241267"/>
                <a:ext cx="2842846" cy="66909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E3EEED3F-5305-4117-9106-D3B2F30F43C2}"/>
              </a:ext>
            </a:extLst>
          </p:cNvPr>
          <p:cNvSpPr txBox="1"/>
          <p:nvPr/>
        </p:nvSpPr>
        <p:spPr>
          <a:xfrm>
            <a:off x="322385" y="5789963"/>
            <a:ext cx="60549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 Assumed constant over 24 hours</a:t>
            </a:r>
          </a:p>
          <a:p>
            <a:r>
              <a:rPr lang="en-US" sz="1200" dirty="0"/>
              <a:t>** Derivatives </a:t>
            </a:r>
            <a:r>
              <a:rPr lang="en-US" sz="1200" dirty="0" err="1"/>
              <a:t>w.r.t.</a:t>
            </a:r>
            <a:r>
              <a:rPr lang="en-US" sz="1200" dirty="0"/>
              <a:t> percentages are in terms of absolute percentage points (i.e. 25% → 26%), not multiplied percentages</a:t>
            </a:r>
          </a:p>
        </p:txBody>
      </p:sp>
    </p:spTree>
    <p:extLst>
      <p:ext uri="{BB962C8B-B14F-4D97-AF65-F5344CB8AC3E}">
        <p14:creationId xmlns:p14="http://schemas.microsoft.com/office/powerpoint/2010/main" val="696301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8947D33-73DC-47B1-97D0-0DB3416AB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sz="2400" dirty="0"/>
              <a:t>Engineering time is often (implicitly) part of your objective function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80% of the results come from 20% of the work – low-fidelity models go exceptionally far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Identify sensitive models and assumptions, then focus on refining those</a:t>
            </a:r>
            <a:endParaRPr lang="en-US" b="1" u="sng" dirty="0"/>
          </a:p>
          <a:p>
            <a:pPr>
              <a:spcAft>
                <a:spcPts val="600"/>
              </a:spcAft>
            </a:pPr>
            <a:r>
              <a:rPr lang="en-US" sz="2400" b="1" dirty="0">
                <a:solidFill>
                  <a:schemeClr val="accent2"/>
                </a:solidFill>
              </a:rPr>
              <a:t>Do not blindly trust an optimizer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An optimizer only solves the problem you give it</a:t>
            </a:r>
          </a:p>
          <a:p>
            <a:pPr lvl="2">
              <a:spcAft>
                <a:spcPts val="600"/>
              </a:spcAft>
            </a:pPr>
            <a:r>
              <a:rPr lang="en-US" sz="1600" dirty="0"/>
              <a:t>Often, we forget constraints that seem “intuitive”</a:t>
            </a:r>
          </a:p>
          <a:p>
            <a:pPr lvl="2">
              <a:spcAft>
                <a:spcPts val="600"/>
              </a:spcAft>
            </a:pPr>
            <a:r>
              <a:rPr lang="en-US" sz="1600" dirty="0"/>
              <a:t>If any flaw exists in your model, an optimizer will exploit it – garbage in, garbage out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Without adding </a:t>
            </a:r>
            <a:r>
              <a:rPr lang="en-US" sz="2000" i="1" dirty="0"/>
              <a:t>margin</a:t>
            </a:r>
            <a:r>
              <a:rPr lang="en-US" sz="2000" dirty="0"/>
              <a:t>, optimized designs are almost always fragile</a:t>
            </a:r>
          </a:p>
          <a:p>
            <a:pPr lvl="2">
              <a:spcAft>
                <a:spcPts val="600"/>
              </a:spcAft>
            </a:pPr>
            <a:r>
              <a:rPr lang="en-US" sz="1600" dirty="0"/>
              <a:t>An optimizer will often naturally drive to the edge of the feasible space</a:t>
            </a:r>
          </a:p>
          <a:p>
            <a:pPr lvl="3">
              <a:spcAft>
                <a:spcPts val="600"/>
              </a:spcAft>
            </a:pPr>
            <a:r>
              <a:rPr lang="en-US" sz="1400" dirty="0"/>
              <a:t>In nature, optima are usually not near extremes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Make sure your optimized designs pass the TLAR (“That looks about right”)</a:t>
            </a:r>
          </a:p>
          <a:p>
            <a:pPr>
              <a:spcAft>
                <a:spcPts val="600"/>
              </a:spcAft>
            </a:pPr>
            <a:r>
              <a:rPr lang="en-US" dirty="0"/>
              <a:t>90% of design is asking the right question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B9133F-D4A9-4413-919D-708EDD031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88B543-23F8-4E4D-97DA-F3690DA11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9C1B7-41DE-4AD4-9739-F530D791E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49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F24AED9-E01F-4FA2-98C6-B90E215C6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Notes: Optimization Caveats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4C65841-C690-486D-9C95-CBED1BD8BEE5}"/>
              </a:ext>
            </a:extLst>
          </p:cNvPr>
          <p:cNvGrpSpPr/>
          <p:nvPr/>
        </p:nvGrpSpPr>
        <p:grpSpPr>
          <a:xfrm>
            <a:off x="6180083" y="3307555"/>
            <a:ext cx="4257085" cy="1521619"/>
            <a:chOff x="4175393" y="3318831"/>
            <a:chExt cx="528809" cy="1143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7C9FAB2-E987-4079-9844-4461CC5534C0}"/>
                </a:ext>
              </a:extLst>
            </p:cNvPr>
            <p:cNvCxnSpPr>
              <a:cxnSpLocks/>
            </p:cNvCxnSpPr>
            <p:nvPr/>
          </p:nvCxnSpPr>
          <p:spPr>
            <a:xfrm>
              <a:off x="4175393" y="4461831"/>
              <a:ext cx="52880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A1EFAE2-FAA2-4F28-AED6-2796FC912A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04202" y="3318831"/>
              <a:ext cx="0" cy="1143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5CA4257-7CA6-4193-974B-D062FEE0D4C0}"/>
                </a:ext>
              </a:extLst>
            </p:cNvPr>
            <p:cNvCxnSpPr/>
            <p:nvPr/>
          </p:nvCxnSpPr>
          <p:spPr>
            <a:xfrm flipH="1">
              <a:off x="4175393" y="3318831"/>
              <a:ext cx="52880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09601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1338-DA91-44EF-A00D-E5072D472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4" y="924796"/>
            <a:ext cx="11396844" cy="3464041"/>
          </a:xfrm>
        </p:spPr>
        <p:txBody>
          <a:bodyPr/>
          <a:lstStyle/>
          <a:p>
            <a:r>
              <a:rPr lang="en-US" sz="2400" dirty="0"/>
              <a:t>Optimization is one of </a:t>
            </a:r>
            <a:r>
              <a:rPr lang="en-US" sz="2400" i="1" dirty="0"/>
              <a:t>the</a:t>
            </a:r>
            <a:r>
              <a:rPr lang="en-US" sz="2400" dirty="0"/>
              <a:t> mathematical problems using up the most CPU cycles around the world at this second.</a:t>
            </a:r>
          </a:p>
          <a:p>
            <a:r>
              <a:rPr lang="en-US" sz="2400" dirty="0"/>
              <a:t>Engineering design is fundamentally an optimization problem.</a:t>
            </a:r>
          </a:p>
          <a:p>
            <a:pPr lvl="1"/>
            <a:r>
              <a:rPr lang="en-US" sz="2000" dirty="0"/>
              <a:t>Sometimes formalized, sometimes not</a:t>
            </a:r>
          </a:p>
          <a:p>
            <a:pPr lvl="1"/>
            <a:r>
              <a:rPr lang="en-US" sz="2000" dirty="0"/>
              <a:t>Four key parts:</a:t>
            </a:r>
          </a:p>
          <a:p>
            <a:pPr lvl="2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</a:rPr>
              <a:t>Objective function: </a:t>
            </a:r>
            <a:r>
              <a:rPr lang="en-US" sz="1400" dirty="0">
                <a:solidFill>
                  <a:schemeClr val="tx1"/>
                </a:solidFill>
              </a:rPr>
              <a:t>The metric you are minimizing</a:t>
            </a:r>
          </a:p>
          <a:p>
            <a:pPr lvl="2"/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Variables: </a:t>
            </a:r>
            <a:r>
              <a:rPr lang="en-US" sz="1400" dirty="0">
                <a:solidFill>
                  <a:schemeClr val="tx1"/>
                </a:solidFill>
              </a:rPr>
              <a:t>The “knobs” that you have to work with</a:t>
            </a:r>
          </a:p>
          <a:p>
            <a:pPr lvl="3"/>
            <a:r>
              <a:rPr lang="en-US" sz="1400" dirty="0">
                <a:solidFill>
                  <a:schemeClr val="tx1"/>
                </a:solidFill>
              </a:rPr>
              <a:t>Sets the dimensionality of the design space</a:t>
            </a:r>
          </a:p>
          <a:p>
            <a:pPr lvl="2"/>
            <a:r>
              <a:rPr lang="en-US" sz="1600" b="1" dirty="0">
                <a:solidFill>
                  <a:schemeClr val="accent2"/>
                </a:solidFill>
              </a:rPr>
              <a:t>Constraints:</a:t>
            </a:r>
            <a:r>
              <a:rPr lang="en-US" sz="1400" dirty="0">
                <a:solidFill>
                  <a:schemeClr val="tx1"/>
                </a:solidFill>
              </a:rPr>
              <a:t> Your requirements</a:t>
            </a:r>
          </a:p>
          <a:p>
            <a:pPr lvl="3"/>
            <a:r>
              <a:rPr lang="en-US" sz="1400" dirty="0">
                <a:solidFill>
                  <a:schemeClr val="tx1"/>
                </a:solidFill>
              </a:rPr>
              <a:t>Limits the design space to a feasible space</a:t>
            </a:r>
          </a:p>
          <a:p>
            <a:pPr lvl="3"/>
            <a:r>
              <a:rPr lang="en-US" sz="1400" dirty="0">
                <a:solidFill>
                  <a:schemeClr val="tx1"/>
                </a:solidFill>
              </a:rPr>
              <a:t>Equality constraints are a projection (dimensionality reduction)</a:t>
            </a:r>
          </a:p>
          <a:p>
            <a:pPr lvl="3"/>
            <a:r>
              <a:rPr lang="en-US" sz="1400" dirty="0">
                <a:solidFill>
                  <a:schemeClr val="tx1"/>
                </a:solidFill>
              </a:rPr>
              <a:t>Can be </a:t>
            </a:r>
            <a:r>
              <a:rPr lang="en-US" sz="1400" i="1" dirty="0">
                <a:solidFill>
                  <a:schemeClr val="tx1"/>
                </a:solidFill>
              </a:rPr>
              <a:t>active</a:t>
            </a:r>
            <a:r>
              <a:rPr lang="en-US" sz="1400" dirty="0">
                <a:solidFill>
                  <a:schemeClr val="tx1"/>
                </a:solidFill>
              </a:rPr>
              <a:t> or </a:t>
            </a:r>
            <a:r>
              <a:rPr lang="en-US" sz="1400" i="1" dirty="0">
                <a:solidFill>
                  <a:schemeClr val="tx1"/>
                </a:solidFill>
              </a:rPr>
              <a:t>inactive</a:t>
            </a:r>
          </a:p>
          <a:p>
            <a:pPr lvl="2"/>
            <a:r>
              <a:rPr lang="en-US" sz="1600" b="1" dirty="0">
                <a:solidFill>
                  <a:schemeClr val="accent5"/>
                </a:solidFill>
              </a:rPr>
              <a:t>Parameters:</a:t>
            </a:r>
            <a:r>
              <a:rPr lang="en-US" sz="1400" dirty="0">
                <a:solidFill>
                  <a:schemeClr val="tx1"/>
                </a:solidFill>
              </a:rPr>
              <a:t> Your assumptions</a:t>
            </a:r>
            <a:endParaRPr lang="en-US" sz="1600" dirty="0">
              <a:solidFill>
                <a:schemeClr val="tx1"/>
              </a:solidFill>
            </a:endParaRPr>
          </a:p>
          <a:p>
            <a:pPr lvl="3"/>
            <a:endParaRPr lang="en-US" sz="2400" dirty="0"/>
          </a:p>
          <a:p>
            <a:pPr lvl="1"/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D4893E-3453-402D-9D8B-B2B782DDA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7B1C5-369C-4919-B399-6646CD3D583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D4F5A-A20B-45AF-A663-4DC87EBA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Motivations: Why Optimization?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24D1873-B06A-4071-8DD0-36828B4275EA}"/>
              </a:ext>
            </a:extLst>
          </p:cNvPr>
          <p:cNvGrpSpPr/>
          <p:nvPr/>
        </p:nvGrpSpPr>
        <p:grpSpPr>
          <a:xfrm>
            <a:off x="78274" y="5142253"/>
            <a:ext cx="11935444" cy="1214096"/>
            <a:chOff x="-764238" y="3017163"/>
            <a:chExt cx="11935444" cy="121409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B062D88-6330-4C86-BE17-2357F65FD11B}"/>
                </a:ext>
              </a:extLst>
            </p:cNvPr>
            <p:cNvSpPr txBox="1"/>
            <p:nvPr/>
          </p:nvSpPr>
          <p:spPr>
            <a:xfrm>
              <a:off x="1807444" y="3017163"/>
              <a:ext cx="217385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Maximize:</a:t>
              </a:r>
            </a:p>
            <a:p>
              <a:pPr algn="r"/>
              <a:r>
                <a:rPr lang="en-US" dirty="0"/>
                <a:t>With respect to:</a:t>
              </a:r>
            </a:p>
            <a:p>
              <a:pPr algn="r"/>
              <a:br>
                <a:rPr lang="en-US" dirty="0"/>
              </a:br>
              <a:r>
                <a:rPr lang="en-US" dirty="0"/>
                <a:t>Subject to: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CBF81E63-AD84-405E-8B28-64C6E63B895B}"/>
                    </a:ext>
                  </a:extLst>
                </p:cNvPr>
                <p:cNvSpPr txBox="1"/>
                <p:nvPr/>
              </p:nvSpPr>
              <p:spPr>
                <a:xfrm>
                  <a:off x="3981299" y="3017163"/>
                  <a:ext cx="7189907" cy="12003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𝑅𝑎𝑛𝑔𝑒</m:t>
                        </m:r>
                      </m:oMath>
                    </m:oMathPara>
                  </a14:m>
                  <a:endParaRPr lang="en-US" b="0" i="1" dirty="0">
                    <a:solidFill>
                      <a:schemeClr val="accent3">
                        <a:lumMod val="75000"/>
                      </a:schemeClr>
                    </a:solidFill>
                    <a:latin typeface="Cambria Math" panose="02040503050406030204" pitchFamily="18" charset="0"/>
                  </a:endParaRPr>
                </a:p>
                <a:p>
                  <a14:m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𝑇𝑟𝑎𝑗𝑒𝑐𝑡𝑜𝑟𝑦</m:t>
                      </m:r>
                    </m:oMath>
                  </a14:m>
                  <a:r>
                    <a:rPr lang="en-US" dirty="0">
                      <a:solidFill>
                        <a:schemeClr val="accent1">
                          <a:lumMod val="50000"/>
                        </a:schemeClr>
                      </a:solidFill>
                    </a:rPr>
                    <a:t>, </a:t>
                  </a:r>
                  <a14:m>
                    <m:oMath xmlns:m="http://schemas.openxmlformats.org/officeDocument/2006/math">
                      <m:r>
                        <a:rPr lang="en-US" i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𝑣𝑒h𝑖𝑐𝑙𝑒</m:t>
                      </m:r>
                      <m:r>
                        <a:rPr lang="en-US" i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𝑂𝑀𝐿</m:t>
                      </m:r>
                    </m:oMath>
                  </a14:m>
                  <a:r>
                    <a:rPr lang="en-US" dirty="0">
                      <a:solidFill>
                        <a:schemeClr val="accent1">
                          <a:lumMod val="50000"/>
                        </a:schemeClr>
                      </a:solidFill>
                    </a:rPr>
                    <a:t>, </a:t>
                  </a:r>
                  <a14:m>
                    <m:oMath xmlns:m="http://schemas.openxmlformats.org/officeDocument/2006/math">
                      <m:r>
                        <a:rPr lang="en-US" i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𝐶𝑂𝑁𝑂𝑃𝑆</m:t>
                      </m:r>
                      <m:r>
                        <a:rPr lang="en-US" i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a14:m>
                  <a:r>
                    <a:rPr lang="en-US" b="0" i="1" dirty="0">
                      <a:solidFill>
                        <a:schemeClr val="accent1">
                          <a:lumMod val="50000"/>
                        </a:schemeClr>
                      </a:solidFill>
                      <a:latin typeface="Cambria Math" panose="02040503050406030204" pitchFamily="18" charset="0"/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US" b="0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𝑝𝑟𝑜𝑝𝑢𝑙𝑠𝑖𝑜𝑛</m:t>
                      </m:r>
                      <m:r>
                        <a:rPr lang="en-US" b="0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𝑠𝑖𝑧𝑖𝑛𝑔</m:t>
                      </m:r>
                    </m:oMath>
                  </a14:m>
                  <a:r>
                    <a:rPr lang="en-US" b="0" i="1" dirty="0">
                      <a:solidFill>
                        <a:schemeClr val="accent1">
                          <a:lumMod val="50000"/>
                        </a:schemeClr>
                      </a:solidFill>
                      <a:latin typeface="Cambria Math" panose="02040503050406030204" pitchFamily="18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𝑚𝑒𝑐h𝑎𝑛𝑖𝑠𝑚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𝑑𝑒𝑠𝑖𝑔𝑛</m:t>
                      </m:r>
                    </m:oMath>
                  </a14:m>
                  <a:r>
                    <a:rPr lang="en-US" b="0" i="1" dirty="0">
                      <a:solidFill>
                        <a:schemeClr val="accent1">
                          <a:lumMod val="50000"/>
                        </a:schemeClr>
                      </a:solidFill>
                      <a:latin typeface="Cambria Math" panose="02040503050406030204" pitchFamily="18" charset="0"/>
                    </a:rPr>
                    <a:t>, etc.</a:t>
                  </a:r>
                  <a:br>
                    <a:rPr lang="en-US" b="0" i="1" dirty="0">
                      <a:solidFill>
                        <a:schemeClr val="accent1">
                          <a:lumMod val="50000"/>
                        </a:schemeClr>
                      </a:solidFill>
                      <a:latin typeface="Cambria Math" panose="02040503050406030204" pitchFamily="18" charset="0"/>
                    </a:rPr>
                  </a:br>
                  <a14:m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𝑅𝑒𝑞𝑢𝑖𝑟𝑒𝑚𝑒𝑛𝑡𝑠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𝑟𝑖𝑠𝑘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𝑚𝑒𝑡𝑟𝑖𝑐𝑠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𝑝h𝑦𝑠𝑖𝑐𝑠</m:t>
                      </m:r>
                    </m:oMath>
                  </a14:m>
                  <a:r>
                    <a:rPr lang="en-US" dirty="0">
                      <a:solidFill>
                        <a:schemeClr val="accent2"/>
                      </a:solidFill>
                    </a:rPr>
                    <a:t>, </a:t>
                  </a:r>
                  <a14:m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𝑒𝑛𝑒𝑟𝑔𝑦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𝑐𝑙𝑜𝑠𝑢𝑟𝑒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𝑜𝑣𝑒𝑟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 24</m:t>
                      </m:r>
                      <m:r>
                        <a:rPr lang="en-US" b="0" i="1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oMath>
                  </a14:m>
                  <a:endParaRPr lang="en-US" dirty="0">
                    <a:solidFill>
                      <a:schemeClr val="accent2"/>
                    </a:solidFill>
                  </a:endParaRPr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CBF81E63-AD84-405E-8B28-64C6E63B895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81299" y="3017163"/>
                  <a:ext cx="7189907" cy="1200329"/>
                </a:xfrm>
                <a:prstGeom prst="rect">
                  <a:avLst/>
                </a:prstGeom>
                <a:blipFill>
                  <a:blip r:embed="rId3"/>
                  <a:stretch>
                    <a:fillRect l="-254" b="-765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6" name="Left Brace 35">
              <a:extLst>
                <a:ext uri="{FF2B5EF4-FFF2-40B4-BE49-F238E27FC236}">
                  <a16:creationId xmlns:a16="http://schemas.microsoft.com/office/drawing/2014/main" id="{0F604257-D2EC-412B-841B-F6005F1852D1}"/>
                </a:ext>
              </a:extLst>
            </p:cNvPr>
            <p:cNvSpPr/>
            <p:nvPr/>
          </p:nvSpPr>
          <p:spPr>
            <a:xfrm>
              <a:off x="1509624" y="3017163"/>
              <a:ext cx="297820" cy="1214096"/>
            </a:xfrm>
            <a:prstGeom prst="leftBrace">
              <a:avLst>
                <a:gd name="adj1" fmla="val 77507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82B1991-7077-4017-B900-322AFCF49958}"/>
                </a:ext>
              </a:extLst>
            </p:cNvPr>
            <p:cNvSpPr txBox="1"/>
            <p:nvPr/>
          </p:nvSpPr>
          <p:spPr>
            <a:xfrm>
              <a:off x="-764238" y="3161783"/>
              <a:ext cx="21738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br>
                <a:rPr lang="en-US" dirty="0"/>
              </a:br>
              <a:r>
                <a:rPr lang="en-US" dirty="0"/>
                <a:t>Firefly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168720D-45E2-4B5F-9DA3-A008D858C93E}"/>
              </a:ext>
            </a:extLst>
          </p:cNvPr>
          <p:cNvGrpSpPr/>
          <p:nvPr/>
        </p:nvGrpSpPr>
        <p:grpSpPr>
          <a:xfrm>
            <a:off x="7161690" y="2394464"/>
            <a:ext cx="5118539" cy="2636668"/>
            <a:chOff x="7315199" y="1650123"/>
            <a:chExt cx="5118539" cy="24224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9B5BCB-86E2-4E55-B89A-397ACB5E99CA}"/>
                </a:ext>
              </a:extLst>
            </p:cNvPr>
            <p:cNvSpPr txBox="1"/>
            <p:nvPr/>
          </p:nvSpPr>
          <p:spPr>
            <a:xfrm>
              <a:off x="7704984" y="2538174"/>
              <a:ext cx="47287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Problem formulation is </a:t>
              </a:r>
              <a:r>
                <a:rPr lang="en-US" sz="1800" i="1" dirty="0"/>
                <a:t>by far</a:t>
              </a:r>
              <a:r>
                <a:rPr lang="en-US" sz="1800" dirty="0"/>
                <a:t> the most important step of design optimization</a:t>
              </a:r>
            </a:p>
          </p:txBody>
        </p:sp>
        <p:sp>
          <p:nvSpPr>
            <p:cNvPr id="9" name="Left Brace 8">
              <a:extLst>
                <a:ext uri="{FF2B5EF4-FFF2-40B4-BE49-F238E27FC236}">
                  <a16:creationId xmlns:a16="http://schemas.microsoft.com/office/drawing/2014/main" id="{C46CABFD-9850-47F7-8A8F-3AC385CBE9FE}"/>
                </a:ext>
              </a:extLst>
            </p:cNvPr>
            <p:cNvSpPr/>
            <p:nvPr/>
          </p:nvSpPr>
          <p:spPr>
            <a:xfrm flipH="1">
              <a:off x="7315199" y="1650123"/>
              <a:ext cx="284681" cy="2422432"/>
            </a:xfrm>
            <a:prstGeom prst="leftBrace">
              <a:avLst>
                <a:gd name="adj1" fmla="val 77507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8469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037BB2A-6E1F-4BB4-9060-30138E456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7860717" cy="5287250"/>
          </a:xfrm>
        </p:spPr>
        <p:txBody>
          <a:bodyPr/>
          <a:lstStyle/>
          <a:p>
            <a:r>
              <a:rPr lang="en-US" b="1" dirty="0" err="1">
                <a:solidFill>
                  <a:schemeClr val="accent2"/>
                </a:solidFill>
              </a:rPr>
              <a:t>AeroSandbox</a:t>
            </a:r>
            <a:r>
              <a:rPr lang="en-US" b="1" dirty="0">
                <a:solidFill>
                  <a:schemeClr val="accent2"/>
                </a:solidFill>
              </a:rPr>
              <a:t> is a differentiable framework for engineering design optimization</a:t>
            </a:r>
          </a:p>
          <a:p>
            <a:pPr lvl="1"/>
            <a:r>
              <a:rPr lang="en-US" dirty="0"/>
              <a:t>Includes lots of useful aerospace models, but the real paradigm shift is the optimization framework</a:t>
            </a:r>
          </a:p>
          <a:p>
            <a:r>
              <a:rPr lang="en-US" dirty="0"/>
              <a:t>AD and SAND improve optimization speed by orders of magnitude</a:t>
            </a:r>
          </a:p>
          <a:p>
            <a:pPr lvl="1"/>
            <a:r>
              <a:rPr lang="en-US" dirty="0"/>
              <a:t>Fast enough to support:</a:t>
            </a:r>
          </a:p>
          <a:p>
            <a:pPr lvl="2"/>
            <a:r>
              <a:rPr lang="en-US" dirty="0"/>
              <a:t>Interactive design</a:t>
            </a:r>
          </a:p>
          <a:p>
            <a:pPr lvl="2"/>
            <a:r>
              <a:rPr lang="en-US" dirty="0"/>
              <a:t>Real-time design discussions between </a:t>
            </a:r>
            <a:r>
              <a:rPr lang="en-US" dirty="0" err="1"/>
              <a:t>subteams</a:t>
            </a:r>
            <a:endParaRPr lang="en-US" dirty="0"/>
          </a:p>
          <a:p>
            <a:pPr lvl="2"/>
            <a:r>
              <a:rPr lang="en-US" dirty="0"/>
              <a:t>Complex design and optimal control problems</a:t>
            </a:r>
          </a:p>
          <a:p>
            <a:pPr lvl="1"/>
            <a:r>
              <a:rPr lang="en-US" dirty="0"/>
              <a:t>Numerics abstracted; designed to “just work”</a:t>
            </a:r>
          </a:p>
          <a:p>
            <a:r>
              <a:rPr lang="en-US" dirty="0"/>
              <a:t>Tested in numerous ongoing aircraft development programs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F2B6D2-50BA-49BD-B765-7393C42E2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BC75B6-3651-464D-8C44-5D62FF73D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891F62-9D22-42C4-AC87-62AA8816E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50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80F3D03-54DA-4F93-997F-E1208229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Notes: Key Take-Aways</a:t>
            </a:r>
          </a:p>
        </p:txBody>
      </p:sp>
    </p:spTree>
    <p:extLst>
      <p:ext uri="{BB962C8B-B14F-4D97-AF65-F5344CB8AC3E}">
        <p14:creationId xmlns:p14="http://schemas.microsoft.com/office/powerpoint/2010/main" val="41174956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2319D-F79C-48BE-A80B-276D188C6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146" y="109538"/>
            <a:ext cx="10515600" cy="1325563"/>
          </a:xfrm>
        </p:spPr>
        <p:txBody>
          <a:bodyPr/>
          <a:lstStyle/>
          <a:p>
            <a:r>
              <a:rPr lang="en-US" dirty="0"/>
              <a:t>Thank you and</a:t>
            </a:r>
            <a:br>
              <a:rPr lang="en-US" dirty="0"/>
            </a:br>
            <a:r>
              <a:rPr lang="en-US" dirty="0"/>
              <a:t>happy optimizing!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3678B6-8A58-4C89-9F41-14A9E596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BC264-0D24-4F44-A22C-358876747868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C41694-317F-45E8-A01C-8515968C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4CA87F-8AE0-48E0-8D13-B76304899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51</a:t>
            </a:fld>
            <a:endParaRPr lang="en-US" dirty="0"/>
          </a:p>
        </p:txBody>
      </p:sp>
      <p:pic>
        <p:nvPicPr>
          <p:cNvPr id="8" name="Google Shape;349;p42">
            <a:extLst>
              <a:ext uri="{FF2B5EF4-FFF2-40B4-BE49-F238E27FC236}">
                <a16:creationId xmlns:a16="http://schemas.microsoft.com/office/drawing/2014/main" id="{D3E0715F-1368-4890-A780-36BCF6BA640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3264" y="1434734"/>
            <a:ext cx="7245363" cy="398853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8121BC0-E4FD-47CE-9947-54BC072F4B30}"/>
              </a:ext>
            </a:extLst>
          </p:cNvPr>
          <p:cNvSpPr txBox="1">
            <a:spLocks/>
          </p:cNvSpPr>
          <p:nvPr/>
        </p:nvSpPr>
        <p:spPr>
          <a:xfrm>
            <a:off x="838200" y="521334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hlinkClick r:id="rId4"/>
              </a:rPr>
              <a:t>https://github.com/peterdsharpe/AeroSandbox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9520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2CD80-0FCC-494C-8297-5AC6EE884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8FCAC-0E2C-4EBB-94CF-6CB1E6F00F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52814-B826-465F-811B-FAD55FB2E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32C6A-2046-4A7C-B315-E12407779226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5939F8-64A0-404D-8CE6-9D02D682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2A565-6A7B-4EAB-A6BF-07FE7E69D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7314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B4A8BB-102F-403E-B518-066087220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547E68-0538-4A63-9ED1-571EDACA0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BBB453-1257-452B-9E01-471DEECBA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53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F709BF4-F40F-45B1-B40B-ABE6D5E5D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Backup: Sparsity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821AA8A-104F-4CA2-A7A4-AEFB9155C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33" t="7361" r="40250" b="2856"/>
          <a:stretch/>
        </p:blipFill>
        <p:spPr>
          <a:xfrm>
            <a:off x="4718597" y="925513"/>
            <a:ext cx="2761155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562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5014F-7A54-4F7D-A190-671259367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95F922-7DDD-4B78-B4DF-D684228A9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40FE4-821E-4F5D-8157-08425EE5A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54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A60A864-F5A9-40AF-AAB2-1FD269E27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Backup: Wind Gusts</a:t>
            </a:r>
          </a:p>
        </p:txBody>
      </p:sp>
      <p:pic>
        <p:nvPicPr>
          <p:cNvPr id="7" name="Content Placeholder 15">
            <a:extLst>
              <a:ext uri="{FF2B5EF4-FFF2-40B4-BE49-F238E27FC236}">
                <a16:creationId xmlns:a16="http://schemas.microsoft.com/office/drawing/2014/main" id="{9A43F579-EBD1-4B66-A992-5F33EE2227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4925" y="925513"/>
            <a:ext cx="7048500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0013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528696-6E5D-4A1D-83F2-3A64EB174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EA3F1-27A8-4E75-BE54-AD4D2BA12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31932-E1EE-4430-9ADB-A32A2E903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55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C8E153-BBE4-4506-9EA6-40B797172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Backup: Firefly, Minimum-Mach Trajectory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5C197C-3153-4500-A1EF-68E63A3F3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176" y="1416052"/>
            <a:ext cx="6096000" cy="4572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093789-008B-4A98-AAC2-2CC3CA0DA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16052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44379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647" y="896167"/>
            <a:ext cx="8930924" cy="360773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vert="horz" wrap="square" lIns="59267" tIns="59267" rIns="59267" bIns="59267" rtlCol="0" anchor="t" anchorCtr="0">
            <a:noAutofit/>
          </a:bodyPr>
          <a:lstStyle/>
          <a:p>
            <a:fld id="{00000000-1234-1234-1234-123412341234}" type="slidenum">
              <a:rPr lang="en-US"/>
              <a:pPr/>
              <a:t>56</a:t>
            </a:fld>
            <a:endParaRPr/>
          </a:p>
        </p:txBody>
      </p:sp>
      <p:sp>
        <p:nvSpPr>
          <p:cNvPr id="305" name="Google Shape;305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60933" tIns="60933" rIns="60933" bIns="60933" rtlCol="0" anchor="ctr" anchorCtr="0">
            <a:noAutofit/>
          </a:bodyPr>
          <a:lstStyle/>
          <a:p>
            <a:r>
              <a:rPr lang="en-US" dirty="0"/>
              <a:t>Backup: SAND XDSM</a:t>
            </a:r>
            <a:endParaRPr dirty="0"/>
          </a:p>
        </p:txBody>
      </p:sp>
      <p:sp>
        <p:nvSpPr>
          <p:cNvPr id="307" name="Google Shape;307;p38"/>
          <p:cNvSpPr txBox="1"/>
          <p:nvPr/>
        </p:nvSpPr>
        <p:spPr>
          <a:xfrm>
            <a:off x="4918967" y="4441367"/>
            <a:ext cx="7273200" cy="1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400" b="1" u="sng"/>
              <a:t>XDSM</a:t>
            </a:r>
            <a:r>
              <a:rPr lang="en-US" sz="2400" u="sng"/>
              <a:t> of MDO Architecture</a:t>
            </a:r>
            <a:r>
              <a:rPr lang="en-US" sz="2400" b="1" u="sng"/>
              <a:t>:</a:t>
            </a:r>
            <a:endParaRPr sz="2400"/>
          </a:p>
          <a:p>
            <a:pPr marL="609585" indent="-457189">
              <a:buSzPts val="1800"/>
              <a:buChar char="●"/>
            </a:pPr>
            <a:r>
              <a:rPr lang="en-US" sz="2400" i="1">
                <a:highlight>
                  <a:srgbClr val="A4C2F4"/>
                </a:highlight>
              </a:rPr>
              <a:t>Optimizer</a:t>
            </a:r>
            <a:r>
              <a:rPr lang="en-US" sz="2400"/>
              <a:t> and </a:t>
            </a:r>
            <a:r>
              <a:rPr lang="en-US" sz="2400" i="1">
                <a:highlight>
                  <a:srgbClr val="93C47D"/>
                </a:highlight>
              </a:rPr>
              <a:t>Disciplines</a:t>
            </a:r>
            <a:endParaRPr sz="2400" i="1"/>
          </a:p>
          <a:p>
            <a:pPr marL="609585" indent="-457189">
              <a:buSzPts val="1800"/>
              <a:buChar char="●"/>
            </a:pPr>
            <a:r>
              <a:rPr lang="en-US" sz="2400"/>
              <a:t>Data flows </a:t>
            </a:r>
            <a:r>
              <a:rPr lang="en-US" sz="2400" b="1"/>
              <a:t>clockwise</a:t>
            </a:r>
            <a:r>
              <a:rPr lang="en-US" sz="2400"/>
              <a:t>, just like a matrix: </a:t>
            </a:r>
            <a:r>
              <a:rPr lang="en-US" sz="2400" i="1"/>
              <a:t>Ax = b</a:t>
            </a:r>
            <a:endParaRPr sz="2400" i="1"/>
          </a:p>
          <a:p>
            <a:pPr marL="609585" indent="-457189">
              <a:buSzPts val="1800"/>
              <a:buChar char="●"/>
            </a:pPr>
            <a:r>
              <a:rPr lang="en-US" sz="2400"/>
              <a:t>Same sparsity as Jacobian of constraints (residuals)</a:t>
            </a:r>
            <a:endParaRPr sz="2400"/>
          </a:p>
          <a:p>
            <a:endParaRPr sz="2400"/>
          </a:p>
          <a:p>
            <a:endParaRPr sz="2400"/>
          </a:p>
        </p:txBody>
      </p:sp>
      <p:sp>
        <p:nvSpPr>
          <p:cNvPr id="308" name="Google Shape;308;p38"/>
          <p:cNvSpPr/>
          <p:nvPr/>
        </p:nvSpPr>
        <p:spPr>
          <a:xfrm>
            <a:off x="11206792" y="5010650"/>
            <a:ext cx="606800" cy="2860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F2B5A-B7BC-4217-91BA-FDEAD027A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7B1C5-369C-4919-B399-6646CD3D5833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3F5272-0779-4753-91A7-FF6F3D372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Backup: A Comparison of Gradient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9">
                <a:extLst>
                  <a:ext uri="{FF2B5EF4-FFF2-40B4-BE49-F238E27FC236}">
                    <a16:creationId xmlns:a16="http://schemas.microsoft.com/office/drawing/2014/main" id="{3FA7296B-B2E5-43BC-AC29-F543373FA89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97906522"/>
                  </p:ext>
                </p:extLst>
              </p:nvPr>
            </p:nvGraphicFramePr>
            <p:xfrm>
              <a:off x="369333" y="1147752"/>
              <a:ext cx="11689315" cy="484458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337863">
                      <a:extLst>
                        <a:ext uri="{9D8B030D-6E8A-4147-A177-3AD203B41FA5}">
                          <a16:colId xmlns:a16="http://schemas.microsoft.com/office/drawing/2014/main" val="2488668072"/>
                        </a:ext>
                      </a:extLst>
                    </a:gridCol>
                    <a:gridCol w="2337863">
                      <a:extLst>
                        <a:ext uri="{9D8B030D-6E8A-4147-A177-3AD203B41FA5}">
                          <a16:colId xmlns:a16="http://schemas.microsoft.com/office/drawing/2014/main" val="567445816"/>
                        </a:ext>
                      </a:extLst>
                    </a:gridCol>
                    <a:gridCol w="2337863">
                      <a:extLst>
                        <a:ext uri="{9D8B030D-6E8A-4147-A177-3AD203B41FA5}">
                          <a16:colId xmlns:a16="http://schemas.microsoft.com/office/drawing/2014/main" val="2745353011"/>
                        </a:ext>
                      </a:extLst>
                    </a:gridCol>
                    <a:gridCol w="2337863">
                      <a:extLst>
                        <a:ext uri="{9D8B030D-6E8A-4147-A177-3AD203B41FA5}">
                          <a16:colId xmlns:a16="http://schemas.microsoft.com/office/drawing/2014/main" val="190740126"/>
                        </a:ext>
                      </a:extLst>
                    </a:gridCol>
                    <a:gridCol w="2337863">
                      <a:extLst>
                        <a:ext uri="{9D8B030D-6E8A-4147-A177-3AD203B41FA5}">
                          <a16:colId xmlns:a16="http://schemas.microsoft.com/office/drawing/2014/main" val="1958162409"/>
                        </a:ext>
                      </a:extLst>
                    </a:gridCol>
                  </a:tblGrid>
                  <a:tr h="604331">
                    <a:tc>
                      <a:txBody>
                        <a:bodyPr/>
                        <a:lstStyle/>
                        <a:p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Finite Difference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Symbolic Differentiation*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Analytical Derivatives*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Automatic Differentiation*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25976543"/>
                      </a:ext>
                    </a:extLst>
                  </a:tr>
                  <a:tr h="1260617"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Description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b="0" dirty="0"/>
                            <a:t>Pick two points, draw a line:</a:t>
                          </a:r>
                          <a:br>
                            <a:rPr lang="en-US" sz="1400" b="0" dirty="0"/>
                          </a:b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𝑑𝑓</m:t>
                                    </m:r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𝑑𝑥</m:t>
                                    </m:r>
                                  </m:den>
                                </m:f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  <m:d>
                                      <m:d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h</m:t>
                                        </m:r>
                                      </m:e>
                                    </m:d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Use a symbolic engine to compute an expression for the derivative (Wolfram-Alpha, Mathematica)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Hand-compute the adjoints and write separate code to compute derivatives from this.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Create a computational graph, then chain-rule backwards through it.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12105615"/>
                      </a:ext>
                    </a:extLst>
                  </a:tr>
                  <a:tr h="916812"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Computational complexity in </a:t>
                          </a:r>
                          <a14:m>
                            <m:oMath xmlns:m="http://schemas.openxmlformats.org/officeDocument/2006/math">
                              <m: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oMath>
                          </a14:m>
                          <a:r>
                            <a:rPr lang="en-US" sz="1400" dirty="0"/>
                            <a:t> dimensions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𝒪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𝒪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(≫</m:t>
                              </m:r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400" dirty="0"/>
                            <a:t>, probably non-polynomial</a:t>
                          </a:r>
                        </a:p>
                        <a:p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Potentially </a:t>
                          </a: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𝒪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(1)</m:t>
                              </m:r>
                            </m:oMath>
                          </a14:m>
                          <a:r>
                            <a:rPr lang="en-US" sz="1400" dirty="0"/>
                            <a:t>, though can require a huge amount of work by hand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𝒪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(1)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3604289"/>
                      </a:ext>
                    </a:extLst>
                  </a:tr>
                  <a:tr h="573007"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Exact down to </a:t>
                          </a:r>
                          <a14:m>
                            <m:oMath xmlns:m="http://schemas.openxmlformats.org/officeDocument/2006/math">
                              <m: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sz="1400" dirty="0"/>
                            <a:t>machine precision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No**, usually to </a:t>
                          </a:r>
                          <a14:m>
                            <m:oMath xmlns:m="http://schemas.openxmlformats.org/officeDocument/2006/math">
                              <m:rad>
                                <m:radPr>
                                  <m:degHide m:val="on"/>
                                  <m:ctrlPr>
                                    <a:rPr lang="en-US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𝜖</m:t>
                                  </m:r>
                                </m:e>
                              </m:rad>
                            </m:oMath>
                          </a14:m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Yes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Yes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Yes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0354829"/>
                      </a:ext>
                    </a:extLst>
                  </a:tr>
                  <a:tr h="573007"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Other Pros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Black-box compatibility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Simplifies expressions where possible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60772140"/>
                      </a:ext>
                    </a:extLst>
                  </a:tr>
                  <a:tr h="916812"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Other Cons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Sensitive to small changes in </a:t>
                          </a: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400" dirty="0"/>
                            <a:t> (e.g. adaptive-step ODE integration)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285750" indent="-285750">
                            <a:buFont typeface="Arial" panose="020B0604020202020204" pitchFamily="34" charset="0"/>
                            <a:buChar char="•"/>
                          </a:pPr>
                          <a:r>
                            <a:rPr lang="en-US" sz="1400" dirty="0"/>
                            <a:t>Memory usage</a:t>
                          </a:r>
                        </a:p>
                        <a:p>
                          <a:pPr marL="285750" indent="-285750">
                            <a:buFont typeface="Arial" panose="020B0604020202020204" pitchFamily="34" charset="0"/>
                            <a:buChar char="•"/>
                          </a:pPr>
                          <a:r>
                            <a:rPr lang="en-US" sz="1400" dirty="0"/>
                            <a:t>Control flow (if/then, for loops, etc.)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In practice, requires an astronomical amount of development work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Font typeface="Arial" panose="020B0604020202020204" pitchFamily="34" charset="0"/>
                            <a:buNone/>
                          </a:pPr>
                          <a:r>
                            <a:rPr lang="en-US" sz="1400" dirty="0"/>
                            <a:t>Generally requires operator overloading or code parsing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050443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9">
                <a:extLst>
                  <a:ext uri="{FF2B5EF4-FFF2-40B4-BE49-F238E27FC236}">
                    <a16:creationId xmlns:a16="http://schemas.microsoft.com/office/drawing/2014/main" id="{3FA7296B-B2E5-43BC-AC29-F543373FA89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97906522"/>
                  </p:ext>
                </p:extLst>
              </p:nvPr>
            </p:nvGraphicFramePr>
            <p:xfrm>
              <a:off x="369333" y="1147752"/>
              <a:ext cx="11689315" cy="4844586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337863">
                      <a:extLst>
                        <a:ext uri="{9D8B030D-6E8A-4147-A177-3AD203B41FA5}">
                          <a16:colId xmlns:a16="http://schemas.microsoft.com/office/drawing/2014/main" val="2488668072"/>
                        </a:ext>
                      </a:extLst>
                    </a:gridCol>
                    <a:gridCol w="2337863">
                      <a:extLst>
                        <a:ext uri="{9D8B030D-6E8A-4147-A177-3AD203B41FA5}">
                          <a16:colId xmlns:a16="http://schemas.microsoft.com/office/drawing/2014/main" val="567445816"/>
                        </a:ext>
                      </a:extLst>
                    </a:gridCol>
                    <a:gridCol w="2337863">
                      <a:extLst>
                        <a:ext uri="{9D8B030D-6E8A-4147-A177-3AD203B41FA5}">
                          <a16:colId xmlns:a16="http://schemas.microsoft.com/office/drawing/2014/main" val="2745353011"/>
                        </a:ext>
                      </a:extLst>
                    </a:gridCol>
                    <a:gridCol w="2337863">
                      <a:extLst>
                        <a:ext uri="{9D8B030D-6E8A-4147-A177-3AD203B41FA5}">
                          <a16:colId xmlns:a16="http://schemas.microsoft.com/office/drawing/2014/main" val="190740126"/>
                        </a:ext>
                      </a:extLst>
                    </a:gridCol>
                    <a:gridCol w="2337863">
                      <a:extLst>
                        <a:ext uri="{9D8B030D-6E8A-4147-A177-3AD203B41FA5}">
                          <a16:colId xmlns:a16="http://schemas.microsoft.com/office/drawing/2014/main" val="1958162409"/>
                        </a:ext>
                      </a:extLst>
                    </a:gridCol>
                  </a:tblGrid>
                  <a:tr h="604331">
                    <a:tc>
                      <a:txBody>
                        <a:bodyPr/>
                        <a:lstStyle/>
                        <a:p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Finite Difference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Symbolic Differentiation*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Analytical Derivatives*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Automatic Differentiation*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25976543"/>
                      </a:ext>
                    </a:extLst>
                  </a:tr>
                  <a:tr h="1260617"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Description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260" t="-48309" r="-300781" b="-2376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Use a symbolic engine to compute an expression for the derivative (Wolfram-Alpha, Mathematica)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Hand-compute the adjoints and write separate code to compute derivatives from this.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Create a computational graph, then chain-rule backwards through it.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12105615"/>
                      </a:ext>
                    </a:extLst>
                  </a:tr>
                  <a:tr h="91681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60" t="-204667" r="-400781" b="-22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260" t="-204667" r="-300781" b="-22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00783" t="-204667" r="-201567" b="-22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00000" t="-204667" r="-101042" b="-22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0000" t="-204667" r="-1042" b="-22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3604289"/>
                      </a:ext>
                    </a:extLst>
                  </a:tr>
                  <a:tr h="57300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60" t="-481053" r="-400781" b="-26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260" t="-481053" r="-300781" b="-26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Yes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Yes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Yes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0354829"/>
                      </a:ext>
                    </a:extLst>
                  </a:tr>
                  <a:tr h="573007"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Other Pros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Black-box compatibility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Simplifies expressions where possible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60772140"/>
                      </a:ext>
                    </a:extLst>
                  </a:tr>
                  <a:tr h="916812"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Other Cons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260" t="-430667" r="-300781" b="-2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285750" indent="-285750">
                            <a:buFont typeface="Arial" panose="020B0604020202020204" pitchFamily="34" charset="0"/>
                            <a:buChar char="•"/>
                          </a:pPr>
                          <a:r>
                            <a:rPr lang="en-US" sz="1400" dirty="0"/>
                            <a:t>Memory usage</a:t>
                          </a:r>
                        </a:p>
                        <a:p>
                          <a:pPr marL="285750" indent="-285750">
                            <a:buFont typeface="Arial" panose="020B0604020202020204" pitchFamily="34" charset="0"/>
                            <a:buChar char="•"/>
                          </a:pPr>
                          <a:r>
                            <a:rPr lang="en-US" sz="1400" dirty="0"/>
                            <a:t>Control flow (if/then, for loops, etc.)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In practice, requires an astronomical amount of development work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Font typeface="Arial" panose="020B0604020202020204" pitchFamily="34" charset="0"/>
                            <a:buNone/>
                          </a:pPr>
                          <a:r>
                            <a:rPr lang="en-US" sz="1400" dirty="0"/>
                            <a:t>Generally requires operator overloading or code parsing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0504434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9F8CA50E-9016-4C83-9B62-DFFC766B5319}"/>
              </a:ext>
            </a:extLst>
          </p:cNvPr>
          <p:cNvSpPr txBox="1"/>
          <p:nvPr/>
        </p:nvSpPr>
        <p:spPr>
          <a:xfrm>
            <a:off x="838198" y="5992340"/>
            <a:ext cx="108849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* Unfortunately, the names associated with different methods are not universally accepted by all fields – however, the names listed here reflect dominant trends.</a:t>
            </a:r>
          </a:p>
          <a:p>
            <a:r>
              <a:rPr lang="en-US" sz="1100" dirty="0"/>
              <a:t>** Complex-step finite differencing or higher-precision arithmetic can alleviate the accuracy issue, but these options are even slower and may not be as supported by numerical libraries.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B2910D-9B16-4671-A582-8C22B8B9F86F}"/>
              </a:ext>
            </a:extLst>
          </p:cNvPr>
          <p:cNvSpPr txBox="1"/>
          <p:nvPr/>
        </p:nvSpPr>
        <p:spPr>
          <a:xfrm>
            <a:off x="2983702" y="797471"/>
            <a:ext cx="8434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Method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75E414-4265-4462-ADFC-C7EB0B769C64}"/>
              </a:ext>
            </a:extLst>
          </p:cNvPr>
          <p:cNvSpPr txBox="1"/>
          <p:nvPr/>
        </p:nvSpPr>
        <p:spPr>
          <a:xfrm rot="16200000">
            <a:off x="-4032346" y="3665089"/>
            <a:ext cx="8434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Figure of Merit</a:t>
            </a:r>
          </a:p>
        </p:txBody>
      </p:sp>
    </p:spTree>
    <p:extLst>
      <p:ext uri="{BB962C8B-B14F-4D97-AF65-F5344CB8AC3E}">
        <p14:creationId xmlns:p14="http://schemas.microsoft.com/office/powerpoint/2010/main" val="26780657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B7E6294-93E7-4BBE-89B3-CEC66F00B9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769" y="834809"/>
            <a:ext cx="3825551" cy="287006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EE9600-5732-4532-A016-623202F93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7B1C5-369C-4919-B399-6646CD3D5833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C9E7E9-BD1D-4195-AFBC-04EE68AE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Backup: Convexity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C6CE21-8BAC-4692-88D8-FB7ACC55305F}"/>
              </a:ext>
            </a:extLst>
          </p:cNvPr>
          <p:cNvGrpSpPr/>
          <p:nvPr/>
        </p:nvGrpSpPr>
        <p:grpSpPr>
          <a:xfrm>
            <a:off x="197461" y="1151489"/>
            <a:ext cx="4093451" cy="3439420"/>
            <a:chOff x="85726" y="926303"/>
            <a:chExt cx="4093451" cy="343942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BF5689D-DB57-4CCD-89DA-37EFCA1FB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726" y="1295635"/>
              <a:ext cx="4093451" cy="3070088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ED9F546-8AB3-4E6E-91B8-90ADC73043E8}"/>
                </a:ext>
              </a:extLst>
            </p:cNvPr>
            <p:cNvSpPr txBox="1"/>
            <p:nvPr/>
          </p:nvSpPr>
          <p:spPr>
            <a:xfrm>
              <a:off x="344985" y="926303"/>
              <a:ext cx="38255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0000FF"/>
                  </a:solidFill>
                </a:rPr>
                <a:t>Convex</a:t>
              </a:r>
              <a:r>
                <a:rPr lang="en-US" dirty="0"/>
                <a:t> and </a:t>
              </a:r>
              <a:r>
                <a:rPr lang="en-US" b="1" dirty="0">
                  <a:solidFill>
                    <a:srgbClr val="FF0000"/>
                  </a:solidFill>
                </a:rPr>
                <a:t>Nonconvex</a:t>
              </a:r>
              <a:r>
                <a:rPr lang="en-US" dirty="0"/>
                <a:t> Functions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E294813-FDD8-45B7-A18C-8F23120D59F2}"/>
              </a:ext>
            </a:extLst>
          </p:cNvPr>
          <p:cNvGrpSpPr/>
          <p:nvPr/>
        </p:nvGrpSpPr>
        <p:grpSpPr>
          <a:xfrm>
            <a:off x="7102545" y="3776239"/>
            <a:ext cx="5055354" cy="2945238"/>
            <a:chOff x="6939185" y="3789710"/>
            <a:chExt cx="5055354" cy="294523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47699D4-0160-4D80-BE58-3F23BA472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39185" y="3789710"/>
              <a:ext cx="5055354" cy="242201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CDD7820-09E6-4F49-B893-36657393E953}"/>
                </a:ext>
              </a:extLst>
            </p:cNvPr>
            <p:cNvSpPr txBox="1"/>
            <p:nvPr/>
          </p:nvSpPr>
          <p:spPr>
            <a:xfrm>
              <a:off x="7116385" y="6211728"/>
              <a:ext cx="48781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Figure reproduced w/ permission from M. Vernacchia, </a:t>
              </a:r>
              <a:r>
                <a:rPr lang="en-US" sz="1400" dirty="0">
                  <a:hlinkClick r:id="rId5"/>
                </a:rPr>
                <a:t>“Modeling Compress. Aero. Of Aircraft in GPs”</a:t>
              </a:r>
              <a:r>
                <a:rPr lang="en-US" sz="1400" dirty="0"/>
                <a:t> manuscript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BCC04B1-80F6-40AF-A989-5C7377DA0DC9}"/>
                  </a:ext>
                </a:extLst>
              </p:cNvPr>
              <p:cNvSpPr txBox="1"/>
              <p:nvPr/>
            </p:nvSpPr>
            <p:spPr>
              <a:xfrm>
                <a:off x="384561" y="4521040"/>
                <a:ext cx="4594631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Definitions: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Formally: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 any two points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the line segment that connects them never goes below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0" dirty="0"/>
                  <a:t>Practically: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)≥0</m:t>
                    </m:r>
                  </m:oMath>
                </a14:m>
                <a:r>
                  <a:rPr lang="en-US" dirty="0"/>
                  <a:t> everywhere (“curves up”)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BCC04B1-80F6-40AF-A989-5C7377DA0D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561" y="4521040"/>
                <a:ext cx="4594631" cy="2031325"/>
              </a:xfrm>
              <a:prstGeom prst="rect">
                <a:avLst/>
              </a:prstGeom>
              <a:blipFill>
                <a:blip r:embed="rId6"/>
                <a:stretch>
                  <a:fillRect l="-1061" t="-1802" r="-1459" b="-39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6E007E16-0202-4791-8FE4-9A3D555F684D}"/>
              </a:ext>
            </a:extLst>
          </p:cNvPr>
          <p:cNvSpPr txBox="1"/>
          <p:nvPr/>
        </p:nvSpPr>
        <p:spPr>
          <a:xfrm>
            <a:off x="9501986" y="837953"/>
            <a:ext cx="25523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Log-convexity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Many, but not all simple engineering models can be roughly approximated as log-convex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complex models usually cannot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9F669DC-E3EC-4F47-A744-ED0B16E283A7}"/>
              </a:ext>
            </a:extLst>
          </p:cNvPr>
          <p:cNvCxnSpPr/>
          <p:nvPr/>
        </p:nvCxnSpPr>
        <p:spPr>
          <a:xfrm>
            <a:off x="5052646" y="973015"/>
            <a:ext cx="0" cy="565638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810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vert="horz" wrap="square" lIns="59267" tIns="59267" rIns="59267" bIns="59267" rtlCol="0" anchor="t" anchorCtr="0">
            <a:noAutofit/>
          </a:bodyPr>
          <a:lstStyle/>
          <a:p>
            <a:fld id="{00000000-1234-1234-1234-123412341234}" type="slidenum">
              <a:rPr lang="en-US"/>
              <a:pPr/>
              <a:t>6</a:t>
            </a:fld>
            <a:endParaRPr/>
          </a:p>
        </p:txBody>
      </p:sp>
      <p:sp>
        <p:nvSpPr>
          <p:cNvPr id="274" name="Google Shape;274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60933" tIns="60933" rIns="60933" bIns="60933" anchor="ctr" anchorCtr="0">
            <a:noAutofit/>
          </a:bodyPr>
          <a:lstStyle/>
          <a:p>
            <a:r>
              <a:rPr lang="en-US" dirty="0"/>
              <a:t>Example: The Firefly Design Problem</a:t>
            </a:r>
            <a:endParaRPr dirty="0"/>
          </a:p>
        </p:txBody>
      </p:sp>
      <p:sp>
        <p:nvSpPr>
          <p:cNvPr id="276" name="Google Shape;276;p36"/>
          <p:cNvSpPr txBox="1"/>
          <p:nvPr/>
        </p:nvSpPr>
        <p:spPr>
          <a:xfrm>
            <a:off x="3617400" y="722230"/>
            <a:ext cx="4983200" cy="3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2400" dirty="0"/>
              <a:t>Simultaneously optimizing...</a:t>
            </a:r>
            <a:endParaRPr sz="2400" dirty="0"/>
          </a:p>
        </p:txBody>
      </p:sp>
      <p:sp>
        <p:nvSpPr>
          <p:cNvPr id="277" name="Google Shape;277;p36"/>
          <p:cNvSpPr txBox="1"/>
          <p:nvPr/>
        </p:nvSpPr>
        <p:spPr>
          <a:xfrm>
            <a:off x="1542500" y="1529456"/>
            <a:ext cx="2324800" cy="3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2400" b="1" dirty="0"/>
              <a:t>Aircraft Design</a:t>
            </a:r>
            <a:endParaRPr sz="2400" b="1" dirty="0"/>
          </a:p>
        </p:txBody>
      </p:sp>
      <p:sp>
        <p:nvSpPr>
          <p:cNvPr id="279" name="Google Shape;279;p36"/>
          <p:cNvSpPr txBox="1"/>
          <p:nvPr/>
        </p:nvSpPr>
        <p:spPr>
          <a:xfrm>
            <a:off x="7390200" y="1191365"/>
            <a:ext cx="4633546" cy="3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2400" b="1" dirty="0"/>
              <a:t>Mission Profile </a:t>
            </a:r>
            <a:br>
              <a:rPr lang="en-US" sz="2400" b="1" dirty="0"/>
            </a:br>
            <a:r>
              <a:rPr lang="en-US" sz="2400" b="1" dirty="0"/>
              <a:t>(simulation/control)</a:t>
            </a:r>
            <a:endParaRPr sz="2400" b="1" dirty="0"/>
          </a:p>
        </p:txBody>
      </p:sp>
      <p:sp>
        <p:nvSpPr>
          <p:cNvPr id="280" name="Google Shape;280;p36"/>
          <p:cNvSpPr txBox="1"/>
          <p:nvPr/>
        </p:nvSpPr>
        <p:spPr>
          <a:xfrm>
            <a:off x="116500" y="3645604"/>
            <a:ext cx="2588400" cy="20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b="1" u="sng" dirty="0">
                <a:solidFill>
                  <a:schemeClr val="accent1">
                    <a:lumMod val="50000"/>
                  </a:schemeClr>
                </a:solidFill>
              </a:rPr>
              <a:t>Design Variables</a:t>
            </a:r>
            <a:endParaRPr sz="1600" b="1" u="sng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Hundreds, including: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wing, stabilizer, fuselage geom.</a:t>
            </a:r>
            <a:r>
              <a:rPr sz="16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-US"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nozzle dimensions</a:t>
            </a: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propellant mass and chemistry</a:t>
            </a: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insulation thickness</a:t>
            </a:r>
          </a:p>
          <a:p>
            <a:pPr marL="228594" indent="-177796">
              <a:buSzPts val="1200"/>
              <a:buChar char="●"/>
            </a:pPr>
            <a:endParaRPr sz="1600" i="1" dirty="0"/>
          </a:p>
        </p:txBody>
      </p:sp>
      <p:cxnSp>
        <p:nvCxnSpPr>
          <p:cNvPr id="281" name="Google Shape;281;p36"/>
          <p:cNvCxnSpPr>
            <a:cxnSpLocks/>
          </p:cNvCxnSpPr>
          <p:nvPr/>
        </p:nvCxnSpPr>
        <p:spPr>
          <a:xfrm flipH="1">
            <a:off x="3248467" y="1183998"/>
            <a:ext cx="875125" cy="50347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2" name="Google Shape;282;p36"/>
          <p:cNvCxnSpPr>
            <a:cxnSpLocks/>
          </p:cNvCxnSpPr>
          <p:nvPr/>
        </p:nvCxnSpPr>
        <p:spPr>
          <a:xfrm>
            <a:off x="8068410" y="1183998"/>
            <a:ext cx="532190" cy="25173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83" name="Google Shape;28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1618" y="2053571"/>
            <a:ext cx="2436751" cy="1624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4" name="Google Shape;284;p36"/>
          <p:cNvSpPr txBox="1"/>
          <p:nvPr/>
        </p:nvSpPr>
        <p:spPr>
          <a:xfrm>
            <a:off x="2704900" y="3645604"/>
            <a:ext cx="2588400" cy="20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50798">
              <a:buSzPts val="1200"/>
            </a:pPr>
            <a:r>
              <a:rPr lang="en-US" sz="1600" b="1" u="sng" dirty="0"/>
              <a:t>Parameters</a:t>
            </a:r>
            <a:endParaRPr lang="en-US" sz="1600" i="1" dirty="0"/>
          </a:p>
          <a:p>
            <a:pPr marL="228594" indent="-177796">
              <a:buSzPts val="1200"/>
              <a:buChar char="●"/>
            </a:pPr>
            <a:r>
              <a:rPr lang="en-US" sz="1600" i="1" dirty="0"/>
              <a:t>canister dimensions</a:t>
            </a:r>
          </a:p>
          <a:p>
            <a:pPr marL="228594" indent="-177796">
              <a:buSzPts val="1200"/>
              <a:buChar char="●"/>
            </a:pPr>
            <a:r>
              <a:rPr lang="en-US" sz="1600" i="1" dirty="0"/>
              <a:t>payload dimensions</a:t>
            </a:r>
          </a:p>
          <a:p>
            <a:pPr marL="228594" indent="-177796">
              <a:buSzPts val="1200"/>
              <a:buChar char="●"/>
            </a:pPr>
            <a:r>
              <a:rPr lang="en-US" sz="1600" i="1" dirty="0"/>
              <a:t>overall configuration</a:t>
            </a:r>
          </a:p>
          <a:p>
            <a:pPr marL="228594" indent="-177796">
              <a:buSzPts val="1200"/>
              <a:buChar char="●"/>
            </a:pPr>
            <a:endParaRPr lang="en-US" sz="16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285" name="Google Shape;285;p36"/>
          <p:cNvSpPr txBox="1"/>
          <p:nvPr/>
        </p:nvSpPr>
        <p:spPr>
          <a:xfrm>
            <a:off x="6096000" y="3623256"/>
            <a:ext cx="2588400" cy="20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b="1" u="sng" dirty="0">
                <a:solidFill>
                  <a:schemeClr val="accent1">
                    <a:lumMod val="50000"/>
                  </a:schemeClr>
                </a:solidFill>
              </a:rPr>
              <a:t>Operational Variables</a:t>
            </a:r>
            <a:endParaRPr sz="1600" b="1" u="sng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Thousands, including: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altitude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airspeed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oxamide distribution</a:t>
            </a: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ctrl. surf. inputs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6" name="Google Shape;286;p36"/>
          <p:cNvSpPr txBox="1"/>
          <p:nvPr/>
        </p:nvSpPr>
        <p:spPr>
          <a:xfrm>
            <a:off x="9046723" y="3645604"/>
            <a:ext cx="3209777" cy="20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b="1" u="sng" dirty="0"/>
              <a:t>Parameters</a:t>
            </a:r>
            <a:endParaRPr sz="1600" b="1" u="sng" dirty="0"/>
          </a:p>
          <a:p>
            <a:pPr marL="228594" indent="-177796">
              <a:buSzPts val="1200"/>
              <a:buChar char="●"/>
            </a:pPr>
            <a:r>
              <a:rPr lang="en-US" sz="1600" i="1" dirty="0"/>
              <a:t>altitude constraints</a:t>
            </a:r>
          </a:p>
          <a:p>
            <a:pPr marL="228594" indent="-177796">
              <a:buSzPts val="1200"/>
              <a:buChar char="●"/>
            </a:pPr>
            <a:r>
              <a:rPr lang="en-US" sz="1600" i="1" dirty="0"/>
              <a:t>speed requirements</a:t>
            </a:r>
          </a:p>
          <a:p>
            <a:pPr marL="228594" indent="-177796">
              <a:buSzPts val="1200"/>
              <a:buChar char="●"/>
            </a:pPr>
            <a:r>
              <a:rPr lang="en-US" sz="1600" i="1" dirty="0"/>
              <a:t>propulsion requirements &amp; margins (e.g. no flame-out)</a:t>
            </a:r>
            <a:endParaRPr sz="1600" i="1" dirty="0"/>
          </a:p>
        </p:txBody>
      </p:sp>
      <p:sp>
        <p:nvSpPr>
          <p:cNvPr id="287" name="Google Shape;287;p36"/>
          <p:cNvSpPr txBox="1"/>
          <p:nvPr/>
        </p:nvSpPr>
        <p:spPr>
          <a:xfrm>
            <a:off x="2497933" y="5268253"/>
            <a:ext cx="9551600" cy="115843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b="1" u="sng" dirty="0">
                <a:solidFill>
                  <a:schemeClr val="accent3">
                    <a:lumMod val="75000"/>
                  </a:schemeClr>
                </a:solidFill>
              </a:rPr>
              <a:t>Objective Function</a:t>
            </a:r>
            <a:endParaRPr sz="1600" b="1" u="sng" dirty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sz="1600" i="1" dirty="0">
                <a:solidFill>
                  <a:schemeClr val="accent3">
                    <a:lumMod val="75000"/>
                  </a:schemeClr>
                </a:solidFill>
              </a:rPr>
              <a:t>Maximize total range</a:t>
            </a:r>
            <a:endParaRPr sz="1600" i="1" dirty="0">
              <a:solidFill>
                <a:schemeClr val="accent3">
                  <a:lumMod val="75000"/>
                </a:schemeClr>
              </a:solidFill>
            </a:endParaRPr>
          </a:p>
          <a:p>
            <a:endParaRPr sz="1600" dirty="0"/>
          </a:p>
          <a:p>
            <a:endParaRPr sz="1600" dirty="0"/>
          </a:p>
        </p:txBody>
      </p:sp>
      <p:sp>
        <p:nvSpPr>
          <p:cNvPr id="288" name="Google Shape;288;p36"/>
          <p:cNvSpPr txBox="1"/>
          <p:nvPr/>
        </p:nvSpPr>
        <p:spPr>
          <a:xfrm>
            <a:off x="8969133" y="5268253"/>
            <a:ext cx="3080400" cy="521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600" b="1" u="sng" dirty="0">
                <a:solidFill>
                  <a:schemeClr val="accent2"/>
                </a:solidFill>
              </a:rPr>
              <a:t>Constraints</a:t>
            </a:r>
            <a:endParaRPr sz="1600" b="1" u="sng" dirty="0">
              <a:solidFill>
                <a:schemeClr val="accent2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600" i="1" dirty="0">
                <a:solidFill>
                  <a:schemeClr val="accent2"/>
                </a:solidFill>
              </a:rPr>
              <a:t>Physics models</a:t>
            </a:r>
            <a:endParaRPr sz="1600" i="1" dirty="0">
              <a:solidFill>
                <a:schemeClr val="accent2"/>
              </a:solidFill>
            </a:endParaRPr>
          </a:p>
          <a:p>
            <a:pPr marL="228594" indent="-177796">
              <a:buClr>
                <a:schemeClr val="dk1"/>
              </a:buClr>
              <a:buSzPts val="1200"/>
              <a:buChar char="●"/>
            </a:pPr>
            <a:r>
              <a:rPr lang="en-US" sz="1600" i="1" dirty="0">
                <a:solidFill>
                  <a:schemeClr val="accent2"/>
                </a:solidFill>
              </a:rPr>
              <a:t>~150 models, 9,000 constraints</a:t>
            </a:r>
            <a:endParaRPr sz="1600" i="1" dirty="0">
              <a:solidFill>
                <a:schemeClr val="accent2"/>
              </a:solidFill>
            </a:endParaRPr>
          </a:p>
        </p:txBody>
      </p:sp>
      <p:cxnSp>
        <p:nvCxnSpPr>
          <p:cNvPr id="289" name="Google Shape;289;p36"/>
          <p:cNvCxnSpPr/>
          <p:nvPr/>
        </p:nvCxnSpPr>
        <p:spPr>
          <a:xfrm flipH="1">
            <a:off x="6083000" y="2021104"/>
            <a:ext cx="26000" cy="305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84B444D3-EE6B-44A4-95D2-2D69ED0AF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917" y="2053571"/>
            <a:ext cx="3271469" cy="154948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vert="horz" wrap="square" lIns="59267" tIns="59267" rIns="59267" bIns="59267" rtlCol="0" anchor="t" anchorCtr="0">
            <a:noAutofit/>
          </a:bodyPr>
          <a:lstStyle/>
          <a:p>
            <a:fld id="{00000000-1234-1234-1234-123412341234}" type="slidenum">
              <a:rPr lang="en-US"/>
              <a:pPr/>
              <a:t>7</a:t>
            </a:fld>
            <a:endParaRPr/>
          </a:p>
        </p:txBody>
      </p:sp>
      <p:sp>
        <p:nvSpPr>
          <p:cNvPr id="274" name="Google Shape;274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60933" tIns="60933" rIns="60933" bIns="60933" anchor="ctr" anchorCtr="0">
            <a:noAutofit/>
          </a:bodyPr>
          <a:lstStyle/>
          <a:p>
            <a:r>
              <a:rPr lang="en-US" dirty="0"/>
              <a:t>Example: The Solar Airplane Design Problem</a:t>
            </a:r>
            <a:endParaRPr dirty="0"/>
          </a:p>
        </p:txBody>
      </p:sp>
      <p:pic>
        <p:nvPicPr>
          <p:cNvPr id="278" name="Google Shape;27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244" y="2055733"/>
            <a:ext cx="3742535" cy="155863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0" name="Google Shape;280;p36"/>
          <p:cNvSpPr txBox="1"/>
          <p:nvPr/>
        </p:nvSpPr>
        <p:spPr>
          <a:xfrm>
            <a:off x="90713" y="3575266"/>
            <a:ext cx="2588400" cy="20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b="1" u="sng" dirty="0">
                <a:solidFill>
                  <a:schemeClr val="accent1">
                    <a:lumMod val="50000"/>
                  </a:schemeClr>
                </a:solidFill>
              </a:rPr>
              <a:t>Design Variables</a:t>
            </a:r>
            <a:endParaRPr sz="1600" b="1" u="sng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Hundreds, including: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wing geom. (two-sect.), 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tail geom. (one-sect.), 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boom geom., 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propeller params., 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battery cap., 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solar panel area,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motor rated power,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wing internal struct.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83" name="Google Shape;28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28910" y="2059372"/>
            <a:ext cx="2436751" cy="1624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4" name="Google Shape;284;p36"/>
          <p:cNvSpPr txBox="1"/>
          <p:nvPr/>
        </p:nvSpPr>
        <p:spPr>
          <a:xfrm>
            <a:off x="2679113" y="3575266"/>
            <a:ext cx="2588400" cy="20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b="1" u="sng"/>
              <a:t>Parameters</a:t>
            </a:r>
            <a:endParaRPr sz="1600" b="1" u="sng"/>
          </a:p>
          <a:p>
            <a:pPr marL="228594" indent="-177796">
              <a:buSzPts val="1200"/>
              <a:buChar char="●"/>
            </a:pPr>
            <a:r>
              <a:rPr lang="en-US" sz="1600" i="1"/>
              <a:t>payload mass</a:t>
            </a:r>
            <a:endParaRPr sz="1600" i="1"/>
          </a:p>
          <a:p>
            <a:pPr marL="228594" indent="-177796">
              <a:buSzPts val="1200"/>
              <a:buChar char="●"/>
            </a:pPr>
            <a:r>
              <a:rPr lang="en-US" sz="1600" i="1"/>
              <a:t># of booms</a:t>
            </a:r>
            <a:endParaRPr sz="1600" i="1"/>
          </a:p>
          <a:p>
            <a:pPr marL="228594" indent="-177796">
              <a:buSzPts val="1200"/>
              <a:buChar char="●"/>
            </a:pPr>
            <a:r>
              <a:rPr lang="en-US" sz="1600" i="1"/>
              <a:t>battery spec. energy</a:t>
            </a:r>
            <a:endParaRPr sz="1600" i="1"/>
          </a:p>
          <a:p>
            <a:pPr marL="228594" indent="-177796">
              <a:buSzPts val="1200"/>
              <a:buChar char="●"/>
            </a:pPr>
            <a:r>
              <a:rPr lang="en-US" sz="1600" i="1"/>
              <a:t>margins</a:t>
            </a:r>
            <a:endParaRPr sz="1600" i="1"/>
          </a:p>
        </p:txBody>
      </p:sp>
      <p:sp>
        <p:nvSpPr>
          <p:cNvPr id="285" name="Google Shape;285;p36"/>
          <p:cNvSpPr txBox="1"/>
          <p:nvPr/>
        </p:nvSpPr>
        <p:spPr>
          <a:xfrm>
            <a:off x="6201663" y="3563248"/>
            <a:ext cx="2588400" cy="20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b="1" u="sng" dirty="0">
                <a:solidFill>
                  <a:schemeClr val="accent1">
                    <a:lumMod val="50000"/>
                  </a:schemeClr>
                </a:solidFill>
              </a:rPr>
              <a:t>Operational Variables</a:t>
            </a:r>
            <a:endParaRPr sz="1600" b="1" u="sng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Thousands, including: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altitude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airspeed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throttle</a:t>
            </a:r>
          </a:p>
          <a:p>
            <a:pPr marL="228594" indent="-177796">
              <a:buSzPts val="1200"/>
              <a:buChar char="●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ctrl. surf. inputs</a:t>
            </a:r>
            <a:endParaRPr sz="16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6" name="Google Shape;286;p36"/>
          <p:cNvSpPr txBox="1"/>
          <p:nvPr/>
        </p:nvSpPr>
        <p:spPr>
          <a:xfrm>
            <a:off x="9724213" y="3575266"/>
            <a:ext cx="2588400" cy="20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b="1" u="sng"/>
              <a:t>Parameters</a:t>
            </a:r>
            <a:endParaRPr sz="1600" b="1" u="sng"/>
          </a:p>
          <a:p>
            <a:pPr marL="228594" indent="-177796">
              <a:buSzPts val="1200"/>
              <a:buChar char="●"/>
            </a:pPr>
            <a:r>
              <a:rPr lang="en-US" sz="1600" i="1"/>
              <a:t>min. altitude</a:t>
            </a:r>
            <a:endParaRPr sz="1600" i="1"/>
          </a:p>
          <a:p>
            <a:pPr marL="228594" indent="-177796">
              <a:buSzPts val="1200"/>
              <a:buChar char="●"/>
            </a:pPr>
            <a:r>
              <a:rPr lang="en-US" sz="1600" i="1"/>
              <a:t>wind speed dist.</a:t>
            </a:r>
            <a:endParaRPr sz="1600" i="1"/>
          </a:p>
          <a:p>
            <a:pPr marL="228594" indent="-177796">
              <a:buSzPts val="1200"/>
              <a:buChar char="●"/>
            </a:pPr>
            <a:r>
              <a:rPr lang="en-US" sz="1600" i="1"/>
              <a:t>latitude</a:t>
            </a:r>
            <a:endParaRPr sz="1600" i="1"/>
          </a:p>
          <a:p>
            <a:pPr marL="228594" indent="-177796">
              <a:buSzPts val="1200"/>
              <a:buChar char="●"/>
            </a:pPr>
            <a:r>
              <a:rPr lang="en-US" sz="1600" i="1"/>
              <a:t>day of year</a:t>
            </a:r>
            <a:endParaRPr sz="1600" i="1"/>
          </a:p>
        </p:txBody>
      </p:sp>
      <p:sp>
        <p:nvSpPr>
          <p:cNvPr id="287" name="Google Shape;287;p36"/>
          <p:cNvSpPr txBox="1"/>
          <p:nvPr/>
        </p:nvSpPr>
        <p:spPr>
          <a:xfrm>
            <a:off x="2472146" y="5197915"/>
            <a:ext cx="9551600" cy="115843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b="1" u="sng" dirty="0">
                <a:solidFill>
                  <a:schemeClr val="accent3">
                    <a:lumMod val="75000"/>
                  </a:schemeClr>
                </a:solidFill>
              </a:rPr>
              <a:t>Objective Function</a:t>
            </a:r>
            <a:endParaRPr sz="1600" b="1" u="sng" dirty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sz="1600" i="1" dirty="0">
                <a:solidFill>
                  <a:schemeClr val="accent3">
                    <a:lumMod val="75000"/>
                  </a:schemeClr>
                </a:solidFill>
              </a:rPr>
              <a:t>Minimize wingspan</a:t>
            </a:r>
            <a:endParaRPr sz="1600" i="1" dirty="0">
              <a:solidFill>
                <a:schemeClr val="accent3">
                  <a:lumMod val="75000"/>
                </a:schemeClr>
              </a:solidFill>
            </a:endParaRPr>
          </a:p>
          <a:p>
            <a:endParaRPr sz="1600" dirty="0"/>
          </a:p>
          <a:p>
            <a:endParaRPr sz="1600" dirty="0"/>
          </a:p>
        </p:txBody>
      </p:sp>
      <p:sp>
        <p:nvSpPr>
          <p:cNvPr id="288" name="Google Shape;288;p36"/>
          <p:cNvSpPr txBox="1"/>
          <p:nvPr/>
        </p:nvSpPr>
        <p:spPr>
          <a:xfrm>
            <a:off x="8943346" y="5197915"/>
            <a:ext cx="3080400" cy="521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600" b="1" u="sng" dirty="0">
                <a:solidFill>
                  <a:schemeClr val="accent2"/>
                </a:solidFill>
              </a:rPr>
              <a:t>Constraints</a:t>
            </a:r>
            <a:endParaRPr sz="1600" b="1" u="sng" dirty="0">
              <a:solidFill>
                <a:schemeClr val="accent2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600" i="1" dirty="0">
                <a:solidFill>
                  <a:schemeClr val="accent2"/>
                </a:solidFill>
              </a:rPr>
              <a:t>Physics models</a:t>
            </a:r>
            <a:endParaRPr sz="1600" i="1" dirty="0">
              <a:solidFill>
                <a:schemeClr val="accent2"/>
              </a:solidFill>
            </a:endParaRPr>
          </a:p>
          <a:p>
            <a:pPr marL="228594" indent="-177796">
              <a:buClr>
                <a:schemeClr val="dk1"/>
              </a:buClr>
              <a:buSzPts val="1200"/>
              <a:buChar char="●"/>
            </a:pPr>
            <a:r>
              <a:rPr lang="en-US" sz="1600" i="1" dirty="0">
                <a:solidFill>
                  <a:schemeClr val="accent2"/>
                </a:solidFill>
              </a:rPr>
              <a:t>~150 models, ~4,000 constraints</a:t>
            </a:r>
            <a:endParaRPr sz="1600" i="1" dirty="0">
              <a:solidFill>
                <a:schemeClr val="accent2"/>
              </a:solidFill>
            </a:endParaRPr>
          </a:p>
        </p:txBody>
      </p:sp>
      <p:cxnSp>
        <p:nvCxnSpPr>
          <p:cNvPr id="289" name="Google Shape;289;p36"/>
          <p:cNvCxnSpPr/>
          <p:nvPr/>
        </p:nvCxnSpPr>
        <p:spPr>
          <a:xfrm flipH="1">
            <a:off x="6083000" y="1766467"/>
            <a:ext cx="26000" cy="305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276;p36">
            <a:extLst>
              <a:ext uri="{FF2B5EF4-FFF2-40B4-BE49-F238E27FC236}">
                <a16:creationId xmlns:a16="http://schemas.microsoft.com/office/drawing/2014/main" id="{9C8534E8-1BB5-484F-BC99-9CAB4407889F}"/>
              </a:ext>
            </a:extLst>
          </p:cNvPr>
          <p:cNvSpPr txBox="1"/>
          <p:nvPr/>
        </p:nvSpPr>
        <p:spPr>
          <a:xfrm>
            <a:off x="3617400" y="722230"/>
            <a:ext cx="4983200" cy="3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2400" dirty="0"/>
              <a:t>Simultaneously optimizing...</a:t>
            </a:r>
            <a:endParaRPr sz="2400" dirty="0"/>
          </a:p>
        </p:txBody>
      </p:sp>
      <p:sp>
        <p:nvSpPr>
          <p:cNvPr id="20" name="Google Shape;277;p36">
            <a:extLst>
              <a:ext uri="{FF2B5EF4-FFF2-40B4-BE49-F238E27FC236}">
                <a16:creationId xmlns:a16="http://schemas.microsoft.com/office/drawing/2014/main" id="{35C6EC27-1B80-40C5-B926-91EDB03F80CA}"/>
              </a:ext>
            </a:extLst>
          </p:cNvPr>
          <p:cNvSpPr txBox="1"/>
          <p:nvPr/>
        </p:nvSpPr>
        <p:spPr>
          <a:xfrm>
            <a:off x="1542500" y="1529456"/>
            <a:ext cx="2324800" cy="3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2400" b="1" dirty="0"/>
              <a:t>Aircraft Design</a:t>
            </a:r>
            <a:endParaRPr sz="2400" b="1" dirty="0"/>
          </a:p>
        </p:txBody>
      </p:sp>
      <p:sp>
        <p:nvSpPr>
          <p:cNvPr id="21" name="Google Shape;279;p36">
            <a:extLst>
              <a:ext uri="{FF2B5EF4-FFF2-40B4-BE49-F238E27FC236}">
                <a16:creationId xmlns:a16="http://schemas.microsoft.com/office/drawing/2014/main" id="{0DAB050C-B58B-49A6-9184-C3B566E1DCDE}"/>
              </a:ext>
            </a:extLst>
          </p:cNvPr>
          <p:cNvSpPr txBox="1"/>
          <p:nvPr/>
        </p:nvSpPr>
        <p:spPr>
          <a:xfrm>
            <a:off x="7390200" y="1191365"/>
            <a:ext cx="4633546" cy="3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2400" b="1" dirty="0"/>
              <a:t>Mission Profile </a:t>
            </a:r>
            <a:br>
              <a:rPr lang="en-US" sz="2400" b="1" dirty="0"/>
            </a:br>
            <a:r>
              <a:rPr lang="en-US" sz="2400" b="1" dirty="0"/>
              <a:t>(simulation/control)</a:t>
            </a:r>
            <a:endParaRPr sz="2400" b="1" dirty="0"/>
          </a:p>
        </p:txBody>
      </p:sp>
      <p:cxnSp>
        <p:nvCxnSpPr>
          <p:cNvPr id="22" name="Google Shape;281;p36">
            <a:extLst>
              <a:ext uri="{FF2B5EF4-FFF2-40B4-BE49-F238E27FC236}">
                <a16:creationId xmlns:a16="http://schemas.microsoft.com/office/drawing/2014/main" id="{3397A741-6C16-4DF2-9A15-74E727BDA191}"/>
              </a:ext>
            </a:extLst>
          </p:cNvPr>
          <p:cNvCxnSpPr>
            <a:cxnSpLocks/>
          </p:cNvCxnSpPr>
          <p:nvPr/>
        </p:nvCxnSpPr>
        <p:spPr>
          <a:xfrm flipH="1">
            <a:off x="3248467" y="1183998"/>
            <a:ext cx="875125" cy="50347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" name="Google Shape;282;p36">
            <a:extLst>
              <a:ext uri="{FF2B5EF4-FFF2-40B4-BE49-F238E27FC236}">
                <a16:creationId xmlns:a16="http://schemas.microsoft.com/office/drawing/2014/main" id="{18100D5F-8677-47E2-873D-5F14E72AB436}"/>
              </a:ext>
            </a:extLst>
          </p:cNvPr>
          <p:cNvCxnSpPr>
            <a:cxnSpLocks/>
          </p:cNvCxnSpPr>
          <p:nvPr/>
        </p:nvCxnSpPr>
        <p:spPr>
          <a:xfrm>
            <a:off x="8068410" y="1183998"/>
            <a:ext cx="532190" cy="25173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75E9C3AA-C41F-4C6A-BCBE-AC1036E3CF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8882" y="924796"/>
                <a:ext cx="11749545" cy="5287250"/>
              </a:xfrm>
            </p:spPr>
            <p:txBody>
              <a:bodyPr/>
              <a:lstStyle/>
              <a:p>
                <a:pPr marL="0" indent="0">
                  <a:spcAft>
                    <a:spcPts val="600"/>
                  </a:spcAft>
                  <a:buNone/>
                </a:pPr>
                <a:r>
                  <a:rPr lang="en-US" dirty="0"/>
                  <a:t>Three key challenges in aircraft design: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b="1" dirty="0">
                    <a:solidFill>
                      <a:schemeClr val="accent2"/>
                    </a:solidFill>
                  </a:rPr>
                  <a:t>Highly-coupled </a:t>
                </a:r>
                <a:r>
                  <a:rPr lang="en-US" dirty="0">
                    <a:solidFill>
                      <a:schemeClr val="tx1"/>
                    </a:solidFill>
                  </a:rPr>
                  <a:t>(multidisciplinary)</a:t>
                </a:r>
                <a:endParaRPr lang="en-US" b="1" dirty="0">
                  <a:solidFill>
                    <a:schemeClr val="accent2"/>
                  </a:solidFill>
                </a:endParaRPr>
              </a:p>
              <a:p>
                <a:pPr lvl="1">
                  <a:spcAft>
                    <a:spcPts val="600"/>
                  </a:spcAft>
                </a:pPr>
                <a:r>
                  <a:rPr lang="en-US" dirty="0"/>
                  <a:t>The closure problem!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b="1" dirty="0">
                    <a:solidFill>
                      <a:schemeClr val="accent2"/>
                    </a:solidFill>
                  </a:rPr>
                  <a:t>High-dimensional</a:t>
                </a:r>
                <a:r>
                  <a:rPr lang="en-US" dirty="0"/>
                  <a:t> optimization</a:t>
                </a:r>
              </a:p>
              <a:p>
                <a:pPr lvl="1">
                  <a:spcAft>
                    <a:spcPts val="6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m:rPr>
                            <m:nor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variables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b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𝒪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>
                  <a:spcAft>
                    <a:spcPts val="6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m:rPr>
                            <m:nor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constraints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 </m:t>
                    </m:r>
                    <m: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𝒪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US" b="1" dirty="0">
                    <a:solidFill>
                      <a:schemeClr val="accent2"/>
                    </a:solidFill>
                    <a:ea typeface="Cambria Math" panose="02040503050406030204" pitchFamily="18" charset="0"/>
                  </a:rPr>
                  <a:t>Dynamic systems</a:t>
                </a:r>
                <a:r>
                  <a:rPr lang="en-US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(time-dependent):</a:t>
                </a:r>
                <a:endParaRPr lang="en-US" b="1" dirty="0">
                  <a:solidFill>
                    <a:schemeClr val="accent2"/>
                  </a:solidFill>
                  <a:ea typeface="Cambria Math" panose="02040503050406030204" pitchFamily="18" charset="0"/>
                </a:endParaRPr>
              </a:p>
              <a:p>
                <a:pPr lvl="1">
                  <a:spcAft>
                    <a:spcPts val="600"/>
                  </a:spcAft>
                </a:pPr>
                <a:r>
                  <a:rPr lang="en-US" dirty="0">
                    <a:ea typeface="Cambria Math" panose="02040503050406030204" pitchFamily="18" charset="0"/>
                  </a:rPr>
                  <a:t>787 Dreamliner has a fuel mass fraction of 44% -&gt; large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changes</a:t>
                </a:r>
              </a:p>
              <a:p>
                <a:pPr lvl="1">
                  <a:spcAft>
                    <a:spcPts val="600"/>
                  </a:spcAft>
                </a:pPr>
                <a:r>
                  <a:rPr lang="en-US" dirty="0">
                    <a:ea typeface="Cambria Math" panose="02040503050406030204" pitchFamily="18" charset="0"/>
                  </a:rPr>
                  <a:t>Solar airplane: diurnal energy cycle, ascent, wind variation, varying altitude</a:t>
                </a:r>
              </a:p>
              <a:p>
                <a:pPr lvl="1">
                  <a:spcAft>
                    <a:spcPts val="600"/>
                  </a:spcAft>
                </a:pPr>
                <a:r>
                  <a:rPr lang="en-US" dirty="0">
                    <a:ea typeface="Cambria Math" panose="02040503050406030204" pitchFamily="18" charset="0"/>
                  </a:rPr>
                  <a:t>Firefly: range varies by ~2x depending on precise trajectory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𝑐𝑟𝑖𝑡</m:t>
                        </m:r>
                      </m:sub>
                    </m:sSub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𝑠𝑝</m:t>
                        </m:r>
                      </m:sub>
                    </m:sSub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trades)</a:t>
                </a:r>
              </a:p>
              <a:p>
                <a:pPr lvl="1">
                  <a:spcAft>
                    <a:spcPts val="600"/>
                  </a:spcAft>
                </a:pPr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75E9C3AA-C41F-4C6A-BCBE-AC1036E3CF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8882" y="924796"/>
                <a:ext cx="11749545" cy="5287250"/>
              </a:xfrm>
              <a:blipFill>
                <a:blip r:embed="rId3"/>
                <a:stretch>
                  <a:fillRect l="-1090" t="-20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84138B-76B7-4F82-8062-3817D506E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3DFDD9-8A5C-44D9-BF7B-D2DD8E30D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FD41EB-8DBD-43C7-81BE-5DCAAA0C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8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F783F46-D29D-4C8A-B4C9-28E9CCADE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Challenges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A2A0E2D-BC54-4A10-97E3-044712C64032}"/>
              </a:ext>
            </a:extLst>
          </p:cNvPr>
          <p:cNvGraphicFramePr/>
          <p:nvPr/>
        </p:nvGraphicFramePr>
        <p:xfrm>
          <a:off x="7293856" y="1055916"/>
          <a:ext cx="4608286" cy="2807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40430A-4478-433D-82B1-61B3B763A0AB}"/>
              </a:ext>
            </a:extLst>
          </p:cNvPr>
          <p:cNvCxnSpPr>
            <a:cxnSpLocks/>
          </p:cNvCxnSpPr>
          <p:nvPr/>
        </p:nvCxnSpPr>
        <p:spPr>
          <a:xfrm>
            <a:off x="6251713" y="1796143"/>
            <a:ext cx="9056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4122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5AC4F7-CC14-4241-BC54-2CC78D9DD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7B1C5-369C-4919-B399-6646CD3D583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E5C09-1D04-4E1D-91DF-60ADF57AA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Addressing Coupled Problems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C44BBA-F5C7-4B73-8E1F-726D8B8F9566}"/>
              </a:ext>
            </a:extLst>
          </p:cNvPr>
          <p:cNvSpPr/>
          <p:nvPr/>
        </p:nvSpPr>
        <p:spPr>
          <a:xfrm>
            <a:off x="968829" y="1424944"/>
            <a:ext cx="10515600" cy="5004655"/>
          </a:xfrm>
          <a:prstGeom prst="rect">
            <a:avLst/>
          </a:prstGeom>
          <a:noFill/>
        </p:spPr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CA9E512-3896-4FB8-A425-06B087C42793}"/>
              </a:ext>
            </a:extLst>
          </p:cNvPr>
          <p:cNvSpPr/>
          <p:nvPr/>
        </p:nvSpPr>
        <p:spPr>
          <a:xfrm>
            <a:off x="5348334" y="1196372"/>
            <a:ext cx="1499214" cy="1444928"/>
          </a:xfrm>
          <a:custGeom>
            <a:avLst/>
            <a:gdLst>
              <a:gd name="connsiteX0" fmla="*/ 0 w 1165547"/>
              <a:gd name="connsiteY0" fmla="*/ 582774 h 1165547"/>
              <a:gd name="connsiteX1" fmla="*/ 582774 w 1165547"/>
              <a:gd name="connsiteY1" fmla="*/ 0 h 1165547"/>
              <a:gd name="connsiteX2" fmla="*/ 1165548 w 1165547"/>
              <a:gd name="connsiteY2" fmla="*/ 582774 h 1165547"/>
              <a:gd name="connsiteX3" fmla="*/ 582774 w 1165547"/>
              <a:gd name="connsiteY3" fmla="*/ 1165548 h 1165547"/>
              <a:gd name="connsiteX4" fmla="*/ 0 w 1165547"/>
              <a:gd name="connsiteY4" fmla="*/ 582774 h 116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547" h="1165547">
                <a:moveTo>
                  <a:pt x="0" y="582774"/>
                </a:moveTo>
                <a:cubicBezTo>
                  <a:pt x="0" y="260917"/>
                  <a:pt x="260917" y="0"/>
                  <a:pt x="582774" y="0"/>
                </a:cubicBezTo>
                <a:cubicBezTo>
                  <a:pt x="904631" y="0"/>
                  <a:pt x="1165548" y="260917"/>
                  <a:pt x="1165548" y="582774"/>
                </a:cubicBezTo>
                <a:cubicBezTo>
                  <a:pt x="1165548" y="904631"/>
                  <a:pt x="904631" y="1165548"/>
                  <a:pt x="582774" y="1165548"/>
                </a:cubicBezTo>
                <a:cubicBezTo>
                  <a:pt x="260917" y="1165548"/>
                  <a:pt x="0" y="904631"/>
                  <a:pt x="0" y="582774"/>
                </a:cubicBezTo>
                <a:close/>
              </a:path>
            </a:pathLst>
          </a:cu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3390" tIns="183390" rIns="183390" bIns="183390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Aerodynamics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B0A5CC0-B488-4C30-AEDE-402F8A7B6ECF}"/>
              </a:ext>
            </a:extLst>
          </p:cNvPr>
          <p:cNvSpPr/>
          <p:nvPr/>
        </p:nvSpPr>
        <p:spPr>
          <a:xfrm>
            <a:off x="7481018" y="1534309"/>
            <a:ext cx="1444928" cy="1444928"/>
          </a:xfrm>
          <a:custGeom>
            <a:avLst/>
            <a:gdLst>
              <a:gd name="connsiteX0" fmla="*/ 0 w 1165547"/>
              <a:gd name="connsiteY0" fmla="*/ 582774 h 1165547"/>
              <a:gd name="connsiteX1" fmla="*/ 582774 w 1165547"/>
              <a:gd name="connsiteY1" fmla="*/ 0 h 1165547"/>
              <a:gd name="connsiteX2" fmla="*/ 1165548 w 1165547"/>
              <a:gd name="connsiteY2" fmla="*/ 582774 h 1165547"/>
              <a:gd name="connsiteX3" fmla="*/ 582774 w 1165547"/>
              <a:gd name="connsiteY3" fmla="*/ 1165548 h 1165547"/>
              <a:gd name="connsiteX4" fmla="*/ 0 w 1165547"/>
              <a:gd name="connsiteY4" fmla="*/ 582774 h 116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547" h="1165547">
                <a:moveTo>
                  <a:pt x="0" y="582774"/>
                </a:moveTo>
                <a:cubicBezTo>
                  <a:pt x="0" y="260917"/>
                  <a:pt x="260917" y="0"/>
                  <a:pt x="582774" y="0"/>
                </a:cubicBezTo>
                <a:cubicBezTo>
                  <a:pt x="904631" y="0"/>
                  <a:pt x="1165548" y="260917"/>
                  <a:pt x="1165548" y="582774"/>
                </a:cubicBezTo>
                <a:cubicBezTo>
                  <a:pt x="1165548" y="904631"/>
                  <a:pt x="904631" y="1165548"/>
                  <a:pt x="582774" y="1165548"/>
                </a:cubicBezTo>
                <a:cubicBezTo>
                  <a:pt x="260917" y="1165548"/>
                  <a:pt x="0" y="904631"/>
                  <a:pt x="0" y="582774"/>
                </a:cubicBezTo>
                <a:close/>
              </a:path>
            </a:pathLst>
          </a:cu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3390" tIns="183390" rIns="183390" bIns="183390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Structures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9512116-3EED-4869-B5C1-88928A97CC25}"/>
              </a:ext>
            </a:extLst>
          </p:cNvPr>
          <p:cNvSpPr/>
          <p:nvPr/>
        </p:nvSpPr>
        <p:spPr>
          <a:xfrm>
            <a:off x="8947448" y="3358235"/>
            <a:ext cx="1444928" cy="1444928"/>
          </a:xfrm>
          <a:custGeom>
            <a:avLst/>
            <a:gdLst>
              <a:gd name="connsiteX0" fmla="*/ 0 w 1165547"/>
              <a:gd name="connsiteY0" fmla="*/ 582774 h 1165547"/>
              <a:gd name="connsiteX1" fmla="*/ 582774 w 1165547"/>
              <a:gd name="connsiteY1" fmla="*/ 0 h 1165547"/>
              <a:gd name="connsiteX2" fmla="*/ 1165548 w 1165547"/>
              <a:gd name="connsiteY2" fmla="*/ 582774 h 1165547"/>
              <a:gd name="connsiteX3" fmla="*/ 582774 w 1165547"/>
              <a:gd name="connsiteY3" fmla="*/ 1165548 h 1165547"/>
              <a:gd name="connsiteX4" fmla="*/ 0 w 1165547"/>
              <a:gd name="connsiteY4" fmla="*/ 582774 h 116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547" h="1165547">
                <a:moveTo>
                  <a:pt x="0" y="582774"/>
                </a:moveTo>
                <a:cubicBezTo>
                  <a:pt x="0" y="260917"/>
                  <a:pt x="260917" y="0"/>
                  <a:pt x="582774" y="0"/>
                </a:cubicBezTo>
                <a:cubicBezTo>
                  <a:pt x="904631" y="0"/>
                  <a:pt x="1165548" y="260917"/>
                  <a:pt x="1165548" y="582774"/>
                </a:cubicBezTo>
                <a:cubicBezTo>
                  <a:pt x="1165548" y="904631"/>
                  <a:pt x="904631" y="1165548"/>
                  <a:pt x="582774" y="1165548"/>
                </a:cubicBezTo>
                <a:cubicBezTo>
                  <a:pt x="260917" y="1165548"/>
                  <a:pt x="0" y="904631"/>
                  <a:pt x="0" y="582774"/>
                </a:cubicBezTo>
                <a:close/>
              </a:path>
            </a:pathLst>
          </a:cu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3390" tIns="183390" rIns="183390" bIns="183390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Propulsion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C5FCF6E-68C8-4DFF-878E-A0649D29B5BC}"/>
              </a:ext>
            </a:extLst>
          </p:cNvPr>
          <p:cNvSpPr/>
          <p:nvPr/>
        </p:nvSpPr>
        <p:spPr>
          <a:xfrm>
            <a:off x="7085817" y="5033387"/>
            <a:ext cx="1444928" cy="1444928"/>
          </a:xfrm>
          <a:custGeom>
            <a:avLst/>
            <a:gdLst>
              <a:gd name="connsiteX0" fmla="*/ 0 w 1165547"/>
              <a:gd name="connsiteY0" fmla="*/ 582774 h 1165547"/>
              <a:gd name="connsiteX1" fmla="*/ 582774 w 1165547"/>
              <a:gd name="connsiteY1" fmla="*/ 0 h 1165547"/>
              <a:gd name="connsiteX2" fmla="*/ 1165548 w 1165547"/>
              <a:gd name="connsiteY2" fmla="*/ 582774 h 1165547"/>
              <a:gd name="connsiteX3" fmla="*/ 582774 w 1165547"/>
              <a:gd name="connsiteY3" fmla="*/ 1165548 h 1165547"/>
              <a:gd name="connsiteX4" fmla="*/ 0 w 1165547"/>
              <a:gd name="connsiteY4" fmla="*/ 582774 h 116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547" h="1165547">
                <a:moveTo>
                  <a:pt x="0" y="582774"/>
                </a:moveTo>
                <a:cubicBezTo>
                  <a:pt x="0" y="260917"/>
                  <a:pt x="260917" y="0"/>
                  <a:pt x="582774" y="0"/>
                </a:cubicBezTo>
                <a:cubicBezTo>
                  <a:pt x="904631" y="0"/>
                  <a:pt x="1165548" y="260917"/>
                  <a:pt x="1165548" y="582774"/>
                </a:cubicBezTo>
                <a:cubicBezTo>
                  <a:pt x="1165548" y="904631"/>
                  <a:pt x="904631" y="1165548"/>
                  <a:pt x="582774" y="1165548"/>
                </a:cubicBezTo>
                <a:cubicBezTo>
                  <a:pt x="260917" y="1165548"/>
                  <a:pt x="0" y="904631"/>
                  <a:pt x="0" y="582774"/>
                </a:cubicBezTo>
                <a:close/>
              </a:path>
            </a:pathLst>
          </a:cu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3390" tIns="183390" rIns="183390" bIns="183390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Stability &amp; Control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A772ACC-F3E0-4F3E-BA59-5D0A0D81748E}"/>
              </a:ext>
            </a:extLst>
          </p:cNvPr>
          <p:cNvSpPr/>
          <p:nvPr/>
        </p:nvSpPr>
        <p:spPr>
          <a:xfrm>
            <a:off x="3672984" y="5033387"/>
            <a:ext cx="1444928" cy="1444928"/>
          </a:xfrm>
          <a:custGeom>
            <a:avLst/>
            <a:gdLst>
              <a:gd name="connsiteX0" fmla="*/ 0 w 1165547"/>
              <a:gd name="connsiteY0" fmla="*/ 582774 h 1165547"/>
              <a:gd name="connsiteX1" fmla="*/ 582774 w 1165547"/>
              <a:gd name="connsiteY1" fmla="*/ 0 h 1165547"/>
              <a:gd name="connsiteX2" fmla="*/ 1165548 w 1165547"/>
              <a:gd name="connsiteY2" fmla="*/ 582774 h 1165547"/>
              <a:gd name="connsiteX3" fmla="*/ 582774 w 1165547"/>
              <a:gd name="connsiteY3" fmla="*/ 1165548 h 1165547"/>
              <a:gd name="connsiteX4" fmla="*/ 0 w 1165547"/>
              <a:gd name="connsiteY4" fmla="*/ 582774 h 116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547" h="1165547">
                <a:moveTo>
                  <a:pt x="0" y="582774"/>
                </a:moveTo>
                <a:cubicBezTo>
                  <a:pt x="0" y="260917"/>
                  <a:pt x="260917" y="0"/>
                  <a:pt x="582774" y="0"/>
                </a:cubicBezTo>
                <a:cubicBezTo>
                  <a:pt x="904631" y="0"/>
                  <a:pt x="1165548" y="260917"/>
                  <a:pt x="1165548" y="582774"/>
                </a:cubicBezTo>
                <a:cubicBezTo>
                  <a:pt x="1165548" y="904631"/>
                  <a:pt x="904631" y="1165548"/>
                  <a:pt x="582774" y="1165548"/>
                </a:cubicBezTo>
                <a:cubicBezTo>
                  <a:pt x="260917" y="1165548"/>
                  <a:pt x="0" y="904631"/>
                  <a:pt x="0" y="582774"/>
                </a:cubicBezTo>
                <a:close/>
              </a:path>
            </a:pathLst>
          </a:cu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3390" tIns="183390" rIns="183390" bIns="183390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Trajectory / Dynamics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54C4000-B941-4EFF-938A-F87505A7C4E7}"/>
              </a:ext>
            </a:extLst>
          </p:cNvPr>
          <p:cNvSpPr/>
          <p:nvPr/>
        </p:nvSpPr>
        <p:spPr>
          <a:xfrm>
            <a:off x="1811352" y="3358235"/>
            <a:ext cx="1444928" cy="1444928"/>
          </a:xfrm>
          <a:custGeom>
            <a:avLst/>
            <a:gdLst>
              <a:gd name="connsiteX0" fmla="*/ 0 w 1165547"/>
              <a:gd name="connsiteY0" fmla="*/ 582774 h 1165547"/>
              <a:gd name="connsiteX1" fmla="*/ 582774 w 1165547"/>
              <a:gd name="connsiteY1" fmla="*/ 0 h 1165547"/>
              <a:gd name="connsiteX2" fmla="*/ 1165548 w 1165547"/>
              <a:gd name="connsiteY2" fmla="*/ 582774 h 1165547"/>
              <a:gd name="connsiteX3" fmla="*/ 582774 w 1165547"/>
              <a:gd name="connsiteY3" fmla="*/ 1165548 h 1165547"/>
              <a:gd name="connsiteX4" fmla="*/ 0 w 1165547"/>
              <a:gd name="connsiteY4" fmla="*/ 582774 h 116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547" h="1165547">
                <a:moveTo>
                  <a:pt x="0" y="582774"/>
                </a:moveTo>
                <a:cubicBezTo>
                  <a:pt x="0" y="260917"/>
                  <a:pt x="260917" y="0"/>
                  <a:pt x="582774" y="0"/>
                </a:cubicBezTo>
                <a:cubicBezTo>
                  <a:pt x="904631" y="0"/>
                  <a:pt x="1165548" y="260917"/>
                  <a:pt x="1165548" y="582774"/>
                </a:cubicBezTo>
                <a:cubicBezTo>
                  <a:pt x="1165548" y="904631"/>
                  <a:pt x="904631" y="1165548"/>
                  <a:pt x="582774" y="1165548"/>
                </a:cubicBezTo>
                <a:cubicBezTo>
                  <a:pt x="260917" y="1165548"/>
                  <a:pt x="0" y="904631"/>
                  <a:pt x="0" y="582774"/>
                </a:cubicBezTo>
                <a:close/>
              </a:path>
            </a:pathLst>
          </a:cu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3390" tIns="183390" rIns="183390" bIns="183390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Weights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E747195-8E5F-403A-A140-E548BF0F7EA6}"/>
              </a:ext>
            </a:extLst>
          </p:cNvPr>
          <p:cNvSpPr/>
          <p:nvPr/>
        </p:nvSpPr>
        <p:spPr>
          <a:xfrm>
            <a:off x="3277780" y="1534309"/>
            <a:ext cx="1444928" cy="1444928"/>
          </a:xfrm>
          <a:custGeom>
            <a:avLst/>
            <a:gdLst>
              <a:gd name="connsiteX0" fmla="*/ 0 w 1165547"/>
              <a:gd name="connsiteY0" fmla="*/ 582774 h 1165547"/>
              <a:gd name="connsiteX1" fmla="*/ 582774 w 1165547"/>
              <a:gd name="connsiteY1" fmla="*/ 0 h 1165547"/>
              <a:gd name="connsiteX2" fmla="*/ 1165548 w 1165547"/>
              <a:gd name="connsiteY2" fmla="*/ 582774 h 1165547"/>
              <a:gd name="connsiteX3" fmla="*/ 582774 w 1165547"/>
              <a:gd name="connsiteY3" fmla="*/ 1165548 h 1165547"/>
              <a:gd name="connsiteX4" fmla="*/ 0 w 1165547"/>
              <a:gd name="connsiteY4" fmla="*/ 582774 h 116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547" h="1165547">
                <a:moveTo>
                  <a:pt x="0" y="582774"/>
                </a:moveTo>
                <a:cubicBezTo>
                  <a:pt x="0" y="260917"/>
                  <a:pt x="260917" y="0"/>
                  <a:pt x="582774" y="0"/>
                </a:cubicBezTo>
                <a:cubicBezTo>
                  <a:pt x="904631" y="0"/>
                  <a:pt x="1165548" y="260917"/>
                  <a:pt x="1165548" y="582774"/>
                </a:cubicBezTo>
                <a:cubicBezTo>
                  <a:pt x="1165548" y="904631"/>
                  <a:pt x="904631" y="1165548"/>
                  <a:pt x="582774" y="1165548"/>
                </a:cubicBezTo>
                <a:cubicBezTo>
                  <a:pt x="260917" y="1165548"/>
                  <a:pt x="0" y="904631"/>
                  <a:pt x="0" y="582774"/>
                </a:cubicBezTo>
                <a:close/>
              </a:path>
            </a:pathLst>
          </a:cu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3390" tIns="183390" rIns="183390" bIns="183390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Power Systems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15BC9EA-8F29-46EC-9EF6-346F6F5B7A24}"/>
              </a:ext>
            </a:extLst>
          </p:cNvPr>
          <p:cNvSpPr/>
          <p:nvPr/>
        </p:nvSpPr>
        <p:spPr>
          <a:xfrm>
            <a:off x="5377650" y="3358662"/>
            <a:ext cx="1436700" cy="1436700"/>
          </a:xfrm>
          <a:custGeom>
            <a:avLst/>
            <a:gdLst>
              <a:gd name="connsiteX0" fmla="*/ 0 w 1165547"/>
              <a:gd name="connsiteY0" fmla="*/ 582774 h 1165547"/>
              <a:gd name="connsiteX1" fmla="*/ 582774 w 1165547"/>
              <a:gd name="connsiteY1" fmla="*/ 0 h 1165547"/>
              <a:gd name="connsiteX2" fmla="*/ 1165548 w 1165547"/>
              <a:gd name="connsiteY2" fmla="*/ 582774 h 1165547"/>
              <a:gd name="connsiteX3" fmla="*/ 582774 w 1165547"/>
              <a:gd name="connsiteY3" fmla="*/ 1165548 h 1165547"/>
              <a:gd name="connsiteX4" fmla="*/ 0 w 1165547"/>
              <a:gd name="connsiteY4" fmla="*/ 582774 h 116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547" h="1165547">
                <a:moveTo>
                  <a:pt x="0" y="582774"/>
                </a:moveTo>
                <a:cubicBezTo>
                  <a:pt x="0" y="260917"/>
                  <a:pt x="260917" y="0"/>
                  <a:pt x="582774" y="0"/>
                </a:cubicBezTo>
                <a:cubicBezTo>
                  <a:pt x="904631" y="0"/>
                  <a:pt x="1165548" y="260917"/>
                  <a:pt x="1165548" y="582774"/>
                </a:cubicBezTo>
                <a:cubicBezTo>
                  <a:pt x="1165548" y="904631"/>
                  <a:pt x="904631" y="1165548"/>
                  <a:pt x="582774" y="1165548"/>
                </a:cubicBezTo>
                <a:cubicBezTo>
                  <a:pt x="260917" y="1165548"/>
                  <a:pt x="0" y="904631"/>
                  <a:pt x="0" y="582774"/>
                </a:cubicBezTo>
                <a:close/>
              </a:path>
            </a:pathLst>
          </a:cu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3390" tIns="183390" rIns="183390" bIns="183390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Geometry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A163F7A-FB35-4D85-B69B-0077FD9D987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6847549" y="1918837"/>
            <a:ext cx="633469" cy="337937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3E007AA-D524-43B2-AD99-2B6A3997E8C9}"/>
              </a:ext>
            </a:extLst>
          </p:cNvPr>
          <p:cNvCxnSpPr>
            <a:cxnSpLocks/>
          </p:cNvCxnSpPr>
          <p:nvPr/>
        </p:nvCxnSpPr>
        <p:spPr>
          <a:xfrm flipH="1">
            <a:off x="4693189" y="2564451"/>
            <a:ext cx="1050893" cy="2532813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B8050E2-E663-4791-9860-5D023CD086B4}"/>
              </a:ext>
            </a:extLst>
          </p:cNvPr>
          <p:cNvCxnSpPr>
            <a:cxnSpLocks/>
          </p:cNvCxnSpPr>
          <p:nvPr/>
        </p:nvCxnSpPr>
        <p:spPr>
          <a:xfrm flipH="1">
            <a:off x="5102988" y="4441192"/>
            <a:ext cx="3879743" cy="1104077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D0779B0-98D9-4234-872D-9CC1DAEB0146}"/>
              </a:ext>
            </a:extLst>
          </p:cNvPr>
          <p:cNvCxnSpPr>
            <a:cxnSpLocks/>
          </p:cNvCxnSpPr>
          <p:nvPr/>
        </p:nvCxnSpPr>
        <p:spPr>
          <a:xfrm flipH="1">
            <a:off x="5170732" y="5742517"/>
            <a:ext cx="1870770" cy="0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C035DEC-318F-40D2-8E50-A7D5983D15C5}"/>
              </a:ext>
            </a:extLst>
          </p:cNvPr>
          <p:cNvCxnSpPr>
            <a:cxnSpLocks/>
          </p:cNvCxnSpPr>
          <p:nvPr/>
        </p:nvCxnSpPr>
        <p:spPr>
          <a:xfrm>
            <a:off x="6582283" y="2465038"/>
            <a:ext cx="1037372" cy="2568349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EE54AFB-DEC9-42F4-AA9B-59EB58E56282}"/>
              </a:ext>
            </a:extLst>
          </p:cNvPr>
          <p:cNvCxnSpPr>
            <a:cxnSpLocks/>
          </p:cNvCxnSpPr>
          <p:nvPr/>
        </p:nvCxnSpPr>
        <p:spPr>
          <a:xfrm>
            <a:off x="3174577" y="4368045"/>
            <a:ext cx="3918796" cy="1157583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47EA294-F988-4FF2-B35F-890E6E8F3E1D}"/>
              </a:ext>
            </a:extLst>
          </p:cNvPr>
          <p:cNvCxnSpPr>
            <a:cxnSpLocks/>
          </p:cNvCxnSpPr>
          <p:nvPr/>
        </p:nvCxnSpPr>
        <p:spPr>
          <a:xfrm>
            <a:off x="4553219" y="2725702"/>
            <a:ext cx="4372727" cy="1105911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E1EFBCB-EF1A-4E43-B466-F747EDBAC83A}"/>
              </a:ext>
            </a:extLst>
          </p:cNvPr>
          <p:cNvCxnSpPr>
            <a:cxnSpLocks/>
            <a:stCxn id="23" idx="1"/>
            <a:endCxn id="9" idx="3"/>
          </p:cNvCxnSpPr>
          <p:nvPr/>
        </p:nvCxnSpPr>
        <p:spPr>
          <a:xfrm flipV="1">
            <a:off x="6096001" y="2641301"/>
            <a:ext cx="1941" cy="717361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95BB14F-C77E-4750-82B4-8F3B32ACF511}"/>
              </a:ext>
            </a:extLst>
          </p:cNvPr>
          <p:cNvCxnSpPr>
            <a:cxnSpLocks/>
          </p:cNvCxnSpPr>
          <p:nvPr/>
        </p:nvCxnSpPr>
        <p:spPr>
          <a:xfrm>
            <a:off x="6666947" y="2430248"/>
            <a:ext cx="2315784" cy="1315412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269E9-15D0-478D-957C-F10E13037688}"/>
              </a:ext>
            </a:extLst>
          </p:cNvPr>
          <p:cNvCxnSpPr>
            <a:cxnSpLocks/>
            <a:stCxn id="23" idx="2"/>
            <a:endCxn id="13" idx="0"/>
          </p:cNvCxnSpPr>
          <p:nvPr/>
        </p:nvCxnSpPr>
        <p:spPr>
          <a:xfrm>
            <a:off x="6814351" y="4077013"/>
            <a:ext cx="2133097" cy="3687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58C512A-F366-4E55-A193-790C0F7A3AAC}"/>
              </a:ext>
            </a:extLst>
          </p:cNvPr>
          <p:cNvCxnSpPr>
            <a:cxnSpLocks/>
          </p:cNvCxnSpPr>
          <p:nvPr/>
        </p:nvCxnSpPr>
        <p:spPr>
          <a:xfrm flipV="1">
            <a:off x="6628146" y="2774420"/>
            <a:ext cx="1041572" cy="803181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531C549-D86D-4929-9CDF-721755744017}"/>
              </a:ext>
            </a:extLst>
          </p:cNvPr>
          <p:cNvCxnSpPr>
            <a:cxnSpLocks/>
            <a:stCxn id="23" idx="0"/>
            <a:endCxn id="19" idx="2"/>
          </p:cNvCxnSpPr>
          <p:nvPr/>
        </p:nvCxnSpPr>
        <p:spPr>
          <a:xfrm flipH="1">
            <a:off x="3256281" y="4077013"/>
            <a:ext cx="2121369" cy="3687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99A09D2-CFB9-47C1-AE3B-859F4390AB63}"/>
              </a:ext>
            </a:extLst>
          </p:cNvPr>
          <p:cNvCxnSpPr>
            <a:cxnSpLocks/>
          </p:cNvCxnSpPr>
          <p:nvPr/>
        </p:nvCxnSpPr>
        <p:spPr>
          <a:xfrm flipV="1">
            <a:off x="3226515" y="2598159"/>
            <a:ext cx="4310775" cy="1233454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C7C8A76-765E-4A90-BDA7-7015690CDB73}"/>
              </a:ext>
            </a:extLst>
          </p:cNvPr>
          <p:cNvCxnSpPr>
            <a:cxnSpLocks/>
          </p:cNvCxnSpPr>
          <p:nvPr/>
        </p:nvCxnSpPr>
        <p:spPr>
          <a:xfrm>
            <a:off x="3014442" y="4615624"/>
            <a:ext cx="800301" cy="635224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741EB7F-8BDE-4700-A555-179CDC9AF5D8}"/>
              </a:ext>
            </a:extLst>
          </p:cNvPr>
          <p:cNvCxnSpPr>
            <a:cxnSpLocks/>
            <a:endCxn id="21" idx="3"/>
          </p:cNvCxnSpPr>
          <p:nvPr/>
        </p:nvCxnSpPr>
        <p:spPr>
          <a:xfrm flipH="1" flipV="1">
            <a:off x="4000245" y="2979238"/>
            <a:ext cx="286742" cy="2078270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EBFC5896-96F1-45C4-A999-EFF0F7339F1E}"/>
              </a:ext>
            </a:extLst>
          </p:cNvPr>
          <p:cNvCxnSpPr>
            <a:cxnSpLocks/>
          </p:cNvCxnSpPr>
          <p:nvPr/>
        </p:nvCxnSpPr>
        <p:spPr>
          <a:xfrm flipV="1">
            <a:off x="3145984" y="2423804"/>
            <a:ext cx="2410660" cy="1242508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044BC11D-5066-427E-85EC-ED3B1BE52AF9}"/>
              </a:ext>
            </a:extLst>
          </p:cNvPr>
          <p:cNvCxnSpPr>
            <a:cxnSpLocks/>
          </p:cNvCxnSpPr>
          <p:nvPr/>
        </p:nvCxnSpPr>
        <p:spPr>
          <a:xfrm flipH="1">
            <a:off x="3173790" y="2495039"/>
            <a:ext cx="4307228" cy="1235568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E4BE21E-43D7-46C1-904E-08EE3222AD1A}"/>
              </a:ext>
            </a:extLst>
          </p:cNvPr>
          <p:cNvCxnSpPr>
            <a:cxnSpLocks/>
          </p:cNvCxnSpPr>
          <p:nvPr/>
        </p:nvCxnSpPr>
        <p:spPr>
          <a:xfrm flipV="1">
            <a:off x="5096113" y="4318965"/>
            <a:ext cx="3886618" cy="1124329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B4E57DE5-8EE4-45E7-8124-ADF3558A5A49}"/>
              </a:ext>
            </a:extLst>
          </p:cNvPr>
          <p:cNvCxnSpPr>
            <a:cxnSpLocks/>
          </p:cNvCxnSpPr>
          <p:nvPr/>
        </p:nvCxnSpPr>
        <p:spPr>
          <a:xfrm flipV="1">
            <a:off x="4593531" y="2522210"/>
            <a:ext cx="1058782" cy="2533226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90EFCF3B-176C-4979-AACA-0A3574E7F332}"/>
              </a:ext>
            </a:extLst>
          </p:cNvPr>
          <p:cNvSpPr txBox="1"/>
          <p:nvPr/>
        </p:nvSpPr>
        <p:spPr>
          <a:xfrm>
            <a:off x="612018" y="1952175"/>
            <a:ext cx="2257686" cy="73866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br>
              <a:rPr lang="en-US" sz="1400" dirty="0"/>
            </a:br>
            <a:r>
              <a:rPr lang="en-US" sz="1400" dirty="0"/>
              <a:t>Driving dependencies </a:t>
            </a:r>
            <a:br>
              <a:rPr lang="en-US" sz="1400" dirty="0"/>
            </a:br>
            <a:r>
              <a:rPr lang="en-US" sz="1400" dirty="0"/>
              <a:t>(just to 1</a:t>
            </a:r>
            <a:r>
              <a:rPr lang="en-US" sz="1400" baseline="30000" dirty="0"/>
              <a:t>st</a:t>
            </a:r>
            <a:r>
              <a:rPr lang="en-US" sz="1400" dirty="0"/>
              <a:t> order!)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DC18A68-E1FE-445C-9ADC-A5CFCF825208}"/>
              </a:ext>
            </a:extLst>
          </p:cNvPr>
          <p:cNvCxnSpPr/>
          <p:nvPr/>
        </p:nvCxnSpPr>
        <p:spPr>
          <a:xfrm>
            <a:off x="901085" y="2117601"/>
            <a:ext cx="17141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19C3C63-D780-4E7B-AB66-684DBD3838D9}"/>
              </a:ext>
            </a:extLst>
          </p:cNvPr>
          <p:cNvSpPr txBox="1"/>
          <p:nvPr/>
        </p:nvSpPr>
        <p:spPr>
          <a:xfrm>
            <a:off x="8982731" y="988189"/>
            <a:ext cx="3007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Guess and check?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654D4FE-2763-41F8-9045-805F414D9DB2}"/>
              </a:ext>
            </a:extLst>
          </p:cNvPr>
          <p:cNvSpPr txBox="1"/>
          <p:nvPr/>
        </p:nvSpPr>
        <p:spPr>
          <a:xfrm>
            <a:off x="8982731" y="1301323"/>
            <a:ext cx="3007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/>
              <a:t>Scales very poorly…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DD36CA0-E9C9-4E66-A788-E85F4153831F}"/>
              </a:ext>
            </a:extLst>
          </p:cNvPr>
          <p:cNvSpPr txBox="1"/>
          <p:nvPr/>
        </p:nvSpPr>
        <p:spPr>
          <a:xfrm>
            <a:off x="9158948" y="2171504"/>
            <a:ext cx="30070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We need to implicitly solve for all disciplines in one shot!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A0E362-C714-471E-9071-042BDA6DE52F}"/>
              </a:ext>
            </a:extLst>
          </p:cNvPr>
          <p:cNvSpPr txBox="1"/>
          <p:nvPr/>
        </p:nvSpPr>
        <p:spPr>
          <a:xfrm>
            <a:off x="6582283" y="833600"/>
            <a:ext cx="181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Internal closure loop! (Implicit)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6790E0-6CD8-4FA5-8E12-C646CE783713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7320792" y="1479931"/>
            <a:ext cx="170116" cy="32056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249C549-2216-411E-B647-673CAB1C7107}"/>
              </a:ext>
            </a:extLst>
          </p:cNvPr>
          <p:cNvSpPr txBox="1"/>
          <p:nvPr/>
        </p:nvSpPr>
        <p:spPr>
          <a:xfrm>
            <a:off x="483204" y="827040"/>
            <a:ext cx="43645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The Closure Problem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1C09756-76BB-411E-B4C9-F71CD8273CA2}"/>
              </a:ext>
            </a:extLst>
          </p:cNvPr>
          <p:cNvCxnSpPr>
            <a:cxnSpLocks/>
          </p:cNvCxnSpPr>
          <p:nvPr/>
        </p:nvCxnSpPr>
        <p:spPr>
          <a:xfrm flipH="1" flipV="1">
            <a:off x="8336393" y="4666817"/>
            <a:ext cx="1302322" cy="8167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75AC0C69-1907-4129-80D1-C4C46F836A5A}"/>
              </a:ext>
            </a:extLst>
          </p:cNvPr>
          <p:cNvSpPr txBox="1"/>
          <p:nvPr/>
        </p:nvSpPr>
        <p:spPr>
          <a:xfrm>
            <a:off x="9625584" y="5325042"/>
            <a:ext cx="16723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even go both ways!</a:t>
            </a:r>
          </a:p>
        </p:txBody>
      </p:sp>
    </p:spTree>
    <p:extLst>
      <p:ext uri="{BB962C8B-B14F-4D97-AF65-F5344CB8AC3E}">
        <p14:creationId xmlns:p14="http://schemas.microsoft.com/office/powerpoint/2010/main" val="229686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0" grpId="0"/>
      <p:bldP spid="44" grpId="0"/>
      <p:bldP spid="6" grpId="0"/>
      <p:bldP spid="45" grpId="0"/>
    </p:bldLst>
  </p:timing>
</p:sld>
</file>

<file path=ppt/theme/theme1.xml><?xml version="1.0" encoding="utf-8"?>
<a:theme xmlns:a="http://schemas.openxmlformats.org/drawingml/2006/main" name="Headers">
  <a:themeElements>
    <a:clrScheme name="Peter's Theme">
      <a:dk1>
        <a:sysClr val="windowText" lastClr="000000"/>
      </a:dk1>
      <a:lt1>
        <a:sysClr val="window" lastClr="FFFFFF"/>
      </a:lt1>
      <a:dk2>
        <a:srgbClr val="002020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Fira Sans Light">
      <a:majorFont>
        <a:latin typeface="Fira Sans Light"/>
        <a:ea typeface=""/>
        <a:cs typeface=""/>
      </a:majorFont>
      <a:minorFont>
        <a:latin typeface="Fira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ter's Grad School Template.potx" id="{05157DE8-27E9-44B2-B01F-2BFE946DB6AB}" vid="{4D0E270B-D7DE-43FB-A35F-8E9581014B28}"/>
    </a:ext>
  </a:extLst>
</a:theme>
</file>

<file path=ppt/theme/theme2.xml><?xml version="1.0" encoding="utf-8"?>
<a:theme xmlns:a="http://schemas.openxmlformats.org/drawingml/2006/main" name="Body">
  <a:themeElements>
    <a:clrScheme name="Peter's Theme">
      <a:dk1>
        <a:sysClr val="windowText" lastClr="000000"/>
      </a:dk1>
      <a:lt1>
        <a:sysClr val="window" lastClr="FFFFFF"/>
      </a:lt1>
      <a:dk2>
        <a:srgbClr val="002020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Fira Sans Light">
      <a:majorFont>
        <a:latin typeface="Fira Sans Light"/>
        <a:ea typeface=""/>
        <a:cs typeface=""/>
      </a:majorFont>
      <a:minorFont>
        <a:latin typeface="Fira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ter's Grad School Template.potx" id="{05157DE8-27E9-44B2-B01F-2BFE946DB6AB}" vid="{21333780-4D57-468C-B634-C0609CC6F4DA}"/>
    </a:ext>
  </a:extLst>
</a:theme>
</file>

<file path=ppt/theme/theme3.xml><?xml version="1.0" encoding="utf-8"?>
<a:theme xmlns:a="http://schemas.openxmlformats.org/drawingml/2006/main" name="Emphasis">
  <a:themeElements>
    <a:clrScheme name="Peter's Theme">
      <a:dk1>
        <a:sysClr val="windowText" lastClr="000000"/>
      </a:dk1>
      <a:lt1>
        <a:sysClr val="window" lastClr="FFFFFF"/>
      </a:lt1>
      <a:dk2>
        <a:srgbClr val="002020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Fira Sans Light">
      <a:majorFont>
        <a:latin typeface="Fira Sans Light"/>
        <a:ea typeface=""/>
        <a:cs typeface=""/>
      </a:majorFont>
      <a:minorFont>
        <a:latin typeface="Fira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ter's Grad School Template.potx" id="{05157DE8-27E9-44B2-B01F-2BFE946DB6AB}" vid="{CDDF6A50-ED90-4282-9757-BF0490606C8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Peter's Grad School Template</Template>
  <TotalTime>6075</TotalTime>
  <Words>6089</Words>
  <Application>Microsoft Office PowerPoint</Application>
  <PresentationFormat>Widescreen</PresentationFormat>
  <Paragraphs>1073</Paragraphs>
  <Slides>58</Slides>
  <Notes>27</Notes>
  <HiddenSlides>11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58</vt:i4>
      </vt:variant>
    </vt:vector>
  </HeadingPairs>
  <TitlesOfParts>
    <vt:vector size="68" baseType="lpstr">
      <vt:lpstr>Arial</vt:lpstr>
      <vt:lpstr>Calibri</vt:lpstr>
      <vt:lpstr>Cambria Math</vt:lpstr>
      <vt:lpstr>Fira Code Retina</vt:lpstr>
      <vt:lpstr>Fira Sans Light</vt:lpstr>
      <vt:lpstr>Noto Sans Symbols</vt:lpstr>
      <vt:lpstr>Wingdings</vt:lpstr>
      <vt:lpstr>Headers</vt:lpstr>
      <vt:lpstr>Body</vt:lpstr>
      <vt:lpstr>Emphasis</vt:lpstr>
      <vt:lpstr>A Differentiable Framework for Aircraft Design Optimization</vt:lpstr>
      <vt:lpstr>About Me</vt:lpstr>
      <vt:lpstr>Outline</vt:lpstr>
      <vt:lpstr>Aircraft Design Optimization</vt:lpstr>
      <vt:lpstr>Motivations: Why Optimization?</vt:lpstr>
      <vt:lpstr>Example: The Firefly Design Problem</vt:lpstr>
      <vt:lpstr>Example: The Solar Airplane Design Problem</vt:lpstr>
      <vt:lpstr>Optimization Challenges</vt:lpstr>
      <vt:lpstr>Addressing Coupled Problems</vt:lpstr>
      <vt:lpstr>Why are Aerospace Problems so Coupled?</vt:lpstr>
      <vt:lpstr>Why are Aerospace Problems so High-Dimensional?</vt:lpstr>
      <vt:lpstr>High-Dimensional Optimization</vt:lpstr>
      <vt:lpstr>AeroSandbox</vt:lpstr>
      <vt:lpstr>AeroSandbox Overview</vt:lpstr>
      <vt:lpstr>AeroSandbox Overview</vt:lpstr>
      <vt:lpstr>“Opti” Optimization Stack</vt:lpstr>
      <vt:lpstr>“Opti” Optimization Stack</vt:lpstr>
      <vt:lpstr>Automatic Differentiation (AD)</vt:lpstr>
      <vt:lpstr>Automatic Differentiation (AD)</vt:lpstr>
      <vt:lpstr>Automatic Differentiation (AD)</vt:lpstr>
      <vt:lpstr>Simultaneous Analysis and Design (SAND)</vt:lpstr>
      <vt:lpstr>Caveat: Glass-Box Requirements</vt:lpstr>
      <vt:lpstr>Documentation and Testing</vt:lpstr>
      <vt:lpstr>AeroSandbox: Tools and Models</vt:lpstr>
      <vt:lpstr>Tools and Models: Overview</vt:lpstr>
      <vt:lpstr>Tools: Dynamics</vt:lpstr>
      <vt:lpstr>Tools: Geometry Stack</vt:lpstr>
      <vt:lpstr>Models: 3D Aerodynamics</vt:lpstr>
      <vt:lpstr>Models: 3D Aerodynamics</vt:lpstr>
      <vt:lpstr>Models: 2D Aerodynamics</vt:lpstr>
      <vt:lpstr>Models: Propulsion and Power Systems</vt:lpstr>
      <vt:lpstr>Models: Structures &amp; Weights</vt:lpstr>
      <vt:lpstr>Models: Atmosphere and Winds</vt:lpstr>
      <vt:lpstr>Application: Firefly</vt:lpstr>
      <vt:lpstr>Firefly: Requirements and Configuration</vt:lpstr>
      <vt:lpstr>Current baseline (v2) configuration</vt:lpstr>
      <vt:lpstr>Rocket propulsion for small fast aircraft: low-thrust, end-burn motor</vt:lpstr>
      <vt:lpstr>Firefly: Range Optimization</vt:lpstr>
      <vt:lpstr>Firefly: Understanding the Design Space</vt:lpstr>
      <vt:lpstr>Firefly: Effect of Launch Altitude</vt:lpstr>
      <vt:lpstr>Firefly: Multi-objective Optimization and Pareto Efficiency</vt:lpstr>
      <vt:lpstr>Application: Solar Airplane (“Dawn”)</vt:lpstr>
      <vt:lpstr>Dawn: Requirements and Configuration</vt:lpstr>
      <vt:lpstr>Dawn: Mass Budgets</vt:lpstr>
      <vt:lpstr>Dawn: Carpet Plots and Envelope Exploration</vt:lpstr>
      <vt:lpstr>Dawn: Cruise Dynamics</vt:lpstr>
      <vt:lpstr>Dawn: Ascent Dynamics</vt:lpstr>
      <vt:lpstr>Design Sensitivities</vt:lpstr>
      <vt:lpstr>Final Notes: Optimization Caveats</vt:lpstr>
      <vt:lpstr>Final Notes: Key Take-Aways</vt:lpstr>
      <vt:lpstr>Thank you and happy optimizing!</vt:lpstr>
      <vt:lpstr>Backup</vt:lpstr>
      <vt:lpstr>Backup: Sparsity</vt:lpstr>
      <vt:lpstr>Backup: Wind Gusts</vt:lpstr>
      <vt:lpstr>Backup: Firefly, Minimum-Mach Trajectory</vt:lpstr>
      <vt:lpstr>Backup: SAND XDSM</vt:lpstr>
      <vt:lpstr>Backup: A Comparison of Gradient Methods</vt:lpstr>
      <vt:lpstr>Backup: Convexity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Differentiable Framework for Aircraft Design Optimization</dc:title>
  <dc:creator>Peter Sharpe</dc:creator>
  <cp:lastModifiedBy>Peter Sharpe</cp:lastModifiedBy>
  <cp:revision>468</cp:revision>
  <dcterms:created xsi:type="dcterms:W3CDTF">2021-03-18T19:10:11Z</dcterms:created>
  <dcterms:modified xsi:type="dcterms:W3CDTF">2022-11-15T04:47:36Z</dcterms:modified>
</cp:coreProperties>
</file>

<file path=docProps/thumbnail.jpeg>
</file>